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6" r:id="rId1"/>
  </p:sldMasterIdLst>
  <p:notesMasterIdLst>
    <p:notesMasterId r:id="rId39"/>
  </p:notesMasterIdLst>
  <p:handoutMasterIdLst>
    <p:handoutMasterId r:id="rId40"/>
  </p:handoutMasterIdLst>
  <p:sldIdLst>
    <p:sldId id="258" r:id="rId2"/>
    <p:sldId id="296" r:id="rId3"/>
    <p:sldId id="295" r:id="rId4"/>
    <p:sldId id="380" r:id="rId5"/>
    <p:sldId id="307" r:id="rId6"/>
    <p:sldId id="375" r:id="rId7"/>
    <p:sldId id="318" r:id="rId8"/>
    <p:sldId id="317" r:id="rId9"/>
    <p:sldId id="325" r:id="rId10"/>
    <p:sldId id="356" r:id="rId11"/>
    <p:sldId id="357" r:id="rId12"/>
    <p:sldId id="358" r:id="rId13"/>
    <p:sldId id="359" r:id="rId14"/>
    <p:sldId id="360" r:id="rId15"/>
    <p:sldId id="361" r:id="rId16"/>
    <p:sldId id="362" r:id="rId17"/>
    <p:sldId id="363" r:id="rId18"/>
    <p:sldId id="364" r:id="rId19"/>
    <p:sldId id="365" r:id="rId20"/>
    <p:sldId id="366" r:id="rId21"/>
    <p:sldId id="367" r:id="rId22"/>
    <p:sldId id="368" r:id="rId23"/>
    <p:sldId id="369" r:id="rId24"/>
    <p:sldId id="370" r:id="rId25"/>
    <p:sldId id="376" r:id="rId26"/>
    <p:sldId id="377" r:id="rId27"/>
    <p:sldId id="322" r:id="rId28"/>
    <p:sldId id="347" r:id="rId29"/>
    <p:sldId id="379" r:id="rId30"/>
    <p:sldId id="378" r:id="rId31"/>
    <p:sldId id="311" r:id="rId32"/>
    <p:sldId id="353" r:id="rId33"/>
    <p:sldId id="355" r:id="rId34"/>
    <p:sldId id="373" r:id="rId35"/>
    <p:sldId id="372" r:id="rId36"/>
    <p:sldId id="350" r:id="rId37"/>
    <p:sldId id="374" r:id="rId38"/>
  </p:sldIdLst>
  <p:sldSz cx="12195175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84" userDrawn="1">
          <p15:clr>
            <a:srgbClr val="A4A3A4"/>
          </p15:clr>
        </p15:guide>
        <p15:guide id="2" orient="horz" pos="698">
          <p15:clr>
            <a:srgbClr val="A4A3A4"/>
          </p15:clr>
        </p15:guide>
        <p15:guide id="3" orient="horz" pos="4150">
          <p15:clr>
            <a:srgbClr val="A4A3A4"/>
          </p15:clr>
        </p15:guide>
        <p15:guide id="4" orient="horz" pos="4032" userDrawn="1">
          <p15:clr>
            <a:srgbClr val="A4A3A4"/>
          </p15:clr>
        </p15:guide>
        <p15:guide id="5" orient="horz" pos="864" userDrawn="1">
          <p15:clr>
            <a:srgbClr val="A4A3A4"/>
          </p15:clr>
        </p15:guide>
        <p15:guide id="6" pos="385" userDrawn="1">
          <p15:clr>
            <a:srgbClr val="A4A3A4"/>
          </p15:clr>
        </p15:guide>
        <p15:guide id="7" pos="7488">
          <p15:clr>
            <a:srgbClr val="A4A3A4"/>
          </p15:clr>
        </p15:guide>
        <p15:guide id="8" orient="horz" pos="2304" userDrawn="1">
          <p15:clr>
            <a:srgbClr val="A4A3A4"/>
          </p15:clr>
        </p15:guide>
        <p15:guide id="9" pos="4129" userDrawn="1">
          <p15:clr>
            <a:srgbClr val="A4A3A4"/>
          </p15:clr>
        </p15:guide>
        <p15:guide id="10" pos="1417" userDrawn="1">
          <p15:clr>
            <a:srgbClr val="A4A3A4"/>
          </p15:clr>
        </p15:guide>
        <p15:guide id="11" orient="horz" pos="1440" userDrawn="1">
          <p15:clr>
            <a:srgbClr val="A4A3A4"/>
          </p15:clr>
        </p15:guide>
        <p15:guide id="12" orient="horz" pos="2736" userDrawn="1">
          <p15:clr>
            <a:srgbClr val="A4A3A4"/>
          </p15:clr>
        </p15:guide>
        <p15:guide id="13" orient="horz" pos="1872" userDrawn="1">
          <p15:clr>
            <a:srgbClr val="A4A3A4"/>
          </p15:clr>
        </p15:guide>
        <p15:guide id="14" orient="horz" pos="3168" userDrawn="1">
          <p15:clr>
            <a:srgbClr val="A4A3A4"/>
          </p15:clr>
        </p15:guide>
        <p15:guide id="15" orient="horz" pos="36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essica Hahn" initials="JH" lastIdx="1" clrIdx="0"/>
  <p:cmAuthor id="1" name="Andreas Gute" initials="AG" lastIdx="6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9295"/>
    <a:srgbClr val="404040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14" autoAdjust="0"/>
    <p:restoredTop sz="95396" autoAdjust="0"/>
  </p:normalViewPr>
  <p:slideViewPr>
    <p:cSldViewPr snapToGrid="0" snapToObjects="1" showGuides="1">
      <p:cViewPr>
        <p:scale>
          <a:sx n="80" d="100"/>
          <a:sy n="80" d="100"/>
        </p:scale>
        <p:origin x="447" y="486"/>
      </p:cViewPr>
      <p:guideLst>
        <p:guide orient="horz" pos="984"/>
        <p:guide orient="horz" pos="698"/>
        <p:guide orient="horz" pos="4150"/>
        <p:guide orient="horz" pos="4032"/>
        <p:guide orient="horz" pos="864"/>
        <p:guide pos="385"/>
        <p:guide pos="7488"/>
        <p:guide orient="horz" pos="2304"/>
        <p:guide pos="4129"/>
        <p:guide pos="1417"/>
        <p:guide orient="horz" pos="1440"/>
        <p:guide orient="horz" pos="2736"/>
        <p:guide orient="horz" pos="1872"/>
        <p:guide orient="horz" pos="3168"/>
        <p:guide orient="horz" pos="36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95" d="100"/>
          <a:sy n="95" d="100"/>
        </p:scale>
        <p:origin x="-363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Verdana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C4C21-CC19-4AF2-8794-44080B46D51F}" type="datetimeFigureOut">
              <a:rPr lang="en-US" smtClean="0">
                <a:latin typeface="Verdana" pitchFamily="34" charset="0"/>
              </a:rPr>
              <a:t>8/4/2017</a:t>
            </a:fld>
            <a:endParaRPr lang="en-US" dirty="0">
              <a:latin typeface="Verdana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Verdana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E34F30-C40F-4519-8868-155FFAED6DB6}" type="slidenum">
              <a:rPr lang="en-US" smtClean="0">
                <a:latin typeface="Verdana" pitchFamily="34" charset="0"/>
              </a:rPr>
              <a:t>‹#›</a:t>
            </a:fld>
            <a:endParaRPr lang="en-US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5429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Verdana" panose="020B060403050404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Verdana" panose="020B0604030504040204" pitchFamily="34" charset="0"/>
              </a:defRPr>
            </a:lvl1pPr>
          </a:lstStyle>
          <a:p>
            <a:fld id="{7DE9A3C8-807A-4A75-9A1E-EAE0FB595EC0}" type="datetimeFigureOut">
              <a:rPr lang="de-DE" smtClean="0"/>
              <a:pPr/>
              <a:t>04.08.2017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Verdana" panose="020B060403050404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Verdana" panose="020B0604030504040204" pitchFamily="34" charset="0"/>
              </a:defRPr>
            </a:lvl1pPr>
          </a:lstStyle>
          <a:p>
            <a:fld id="{797C50C0-5230-4755-83E6-EDDFC3703500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7607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7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/>
          </a:p>
        </p:txBody>
      </p:sp>
      <p:sp>
        <p:nvSpPr>
          <p:cNvPr id="21508" name="Kopfzeilenplatzhalter 3"/>
          <p:cNvSpPr>
            <a:spLocks noGrp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>
              <a:spcBef>
                <a:spcPct val="30000"/>
              </a:spcBef>
              <a:defRPr sz="14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defTabSz="915988">
              <a:spcBef>
                <a:spcPct val="30000"/>
              </a:spcBef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915988">
              <a:spcBef>
                <a:spcPct val="30000"/>
              </a:spcBef>
              <a:defRPr sz="1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915988">
              <a:spcBef>
                <a:spcPct val="30000"/>
              </a:spcBef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defTabSz="915988">
              <a:spcBef>
                <a:spcPct val="30000"/>
              </a:spcBef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de-DE" altLang="de-DE" sz="1200" b="0">
                <a:cs typeface="Arial" charset="0"/>
              </a:rPr>
              <a:t>Masterlayout</a:t>
            </a:r>
          </a:p>
        </p:txBody>
      </p:sp>
      <p:sp>
        <p:nvSpPr>
          <p:cNvPr id="21509" name="Datumsplatzhalter 4"/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>
              <a:spcBef>
                <a:spcPct val="30000"/>
              </a:spcBef>
              <a:defRPr sz="14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defTabSz="915988">
              <a:spcBef>
                <a:spcPct val="30000"/>
              </a:spcBef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915988">
              <a:spcBef>
                <a:spcPct val="30000"/>
              </a:spcBef>
              <a:defRPr sz="1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915988">
              <a:spcBef>
                <a:spcPct val="30000"/>
              </a:spcBef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defTabSz="915988">
              <a:spcBef>
                <a:spcPct val="30000"/>
              </a:spcBef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</a:pPr>
            <a:fld id="{FF9AAF8E-BC1B-4533-A06B-C4037719CEE4}" type="datetime1">
              <a:rPr lang="de-DE" altLang="de-DE" sz="1200" b="0" smtClean="0">
                <a:cs typeface="Arial" charset="0"/>
              </a:rPr>
              <a:pPr>
                <a:spcBef>
                  <a:spcPct val="0"/>
                </a:spcBef>
              </a:pPr>
              <a:t>04.08.2017</a:t>
            </a:fld>
            <a:endParaRPr lang="de-DE" altLang="de-DE" sz="1200" b="0">
              <a:cs typeface="Arial" charset="0"/>
            </a:endParaRPr>
          </a:p>
        </p:txBody>
      </p:sp>
      <p:sp>
        <p:nvSpPr>
          <p:cNvPr id="21510" name="Fußzeilenplatzhalter 5"/>
          <p:cNvSpPr>
            <a:spLocks noGrp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>
              <a:spcBef>
                <a:spcPct val="30000"/>
              </a:spcBef>
              <a:defRPr sz="14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defTabSz="915988">
              <a:spcBef>
                <a:spcPct val="30000"/>
              </a:spcBef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915988">
              <a:spcBef>
                <a:spcPct val="30000"/>
              </a:spcBef>
              <a:defRPr sz="1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915988">
              <a:spcBef>
                <a:spcPct val="30000"/>
              </a:spcBef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defTabSz="915988">
              <a:spcBef>
                <a:spcPct val="30000"/>
              </a:spcBef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de-DE" altLang="de-DE" sz="1200" b="0">
                <a:cs typeface="Arial" charset="0"/>
              </a:rPr>
              <a:t>© BIOTRONIK</a:t>
            </a:r>
          </a:p>
        </p:txBody>
      </p:sp>
      <p:sp>
        <p:nvSpPr>
          <p:cNvPr id="21511" name="Foliennummernplatzhalter 6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>
              <a:spcBef>
                <a:spcPct val="30000"/>
              </a:spcBef>
              <a:defRPr sz="14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defTabSz="915988">
              <a:spcBef>
                <a:spcPct val="30000"/>
              </a:spcBef>
              <a:defRPr sz="1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915988">
              <a:spcBef>
                <a:spcPct val="30000"/>
              </a:spcBef>
              <a:defRPr sz="1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915988">
              <a:spcBef>
                <a:spcPct val="30000"/>
              </a:spcBef>
              <a:defRPr sz="1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defTabSz="915988">
              <a:spcBef>
                <a:spcPct val="30000"/>
              </a:spcBef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</a:pPr>
            <a:fld id="{B61261BA-55FA-427F-8565-8FF0DABCBD8C}" type="slidenum">
              <a:rPr lang="de-DE" altLang="de-DE" sz="1200" b="0" smtClean="0">
                <a:cs typeface="Arial" charset="0"/>
              </a:rPr>
              <a:pPr>
                <a:spcBef>
                  <a:spcPct val="0"/>
                </a:spcBef>
              </a:pPr>
              <a:t>1</a:t>
            </a:fld>
            <a:endParaRPr lang="de-DE" altLang="de-DE" sz="1200" b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need to change; need VCO?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0250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0250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need to change; need VCO?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0250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need to change; need VCO?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02505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02505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02505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02505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need to change; need VCO?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02505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02505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0250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81263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02505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need to change; need VCO?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02505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need to change; need VCO?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02505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02505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20-23:</a:t>
            </a:r>
            <a:r>
              <a:rPr lang="en-US" baseline="0" dirty="0"/>
              <a:t> 30s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02505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90s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23969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90s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45737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90s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87864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90s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97301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90s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2037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37605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60s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93970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17009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90s:</a:t>
            </a:r>
          </a:p>
          <a:p>
            <a:r>
              <a:rPr lang="en-US" dirty="0"/>
              <a:t>1\why we need to develop a system?</a:t>
            </a:r>
          </a:p>
          <a:p>
            <a:r>
              <a:rPr lang="en-US" dirty="0"/>
              <a:t>2\workflow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67663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90s:</a:t>
            </a:r>
          </a:p>
          <a:p>
            <a:r>
              <a:rPr lang="en-US" dirty="0"/>
              <a:t>1\why we need to develop a system?</a:t>
            </a:r>
          </a:p>
          <a:p>
            <a:r>
              <a:rPr lang="en-US" dirty="0"/>
              <a:t>2\workflow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67663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90s:</a:t>
            </a:r>
          </a:p>
          <a:p>
            <a:r>
              <a:rPr lang="en-US" dirty="0"/>
              <a:t>1\why we need to develop a system?</a:t>
            </a:r>
          </a:p>
          <a:p>
            <a:r>
              <a:rPr lang="en-US" dirty="0"/>
              <a:t>2\workflow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67663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0111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90s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6223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90s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1736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90s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3603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90s:</a:t>
            </a:r>
          </a:p>
          <a:p>
            <a:r>
              <a:rPr lang="en-US" dirty="0"/>
              <a:t>1\why we need to develop a system?</a:t>
            </a:r>
          </a:p>
          <a:p>
            <a:r>
              <a:rPr lang="en-US" dirty="0"/>
              <a:t>2\workflow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4849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60s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6333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60s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C50C0-5230-4755-83E6-EDDFC3703500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0250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lcome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4"/>
          <p:cNvSpPr>
            <a:spLocks noGrp="1" noChangeAspect="1"/>
          </p:cNvSpPr>
          <p:nvPr>
            <p:ph type="pic" sz="quarter" idx="13"/>
          </p:nvPr>
        </p:nvSpPr>
        <p:spPr bwMode="gray">
          <a:xfrm>
            <a:off x="318653" y="224930"/>
            <a:ext cx="11579053" cy="5428469"/>
          </a:xfrm>
          <a:custGeom>
            <a:avLst/>
            <a:gdLst>
              <a:gd name="connsiteX0" fmla="*/ 9 w 8683625"/>
              <a:gd name="connsiteY0" fmla="*/ 2073784 h 5429250"/>
              <a:gd name="connsiteX1" fmla="*/ 4341813 w 8683625"/>
              <a:gd name="connsiteY1" fmla="*/ 0 h 5429250"/>
              <a:gd name="connsiteX2" fmla="*/ 8683616 w 8683625"/>
              <a:gd name="connsiteY2" fmla="*/ 2073784 h 5429250"/>
              <a:gd name="connsiteX3" fmla="*/ 7025195 w 8683625"/>
              <a:gd name="connsiteY3" fmla="*/ 5429236 h 5429250"/>
              <a:gd name="connsiteX4" fmla="*/ 1658430 w 8683625"/>
              <a:gd name="connsiteY4" fmla="*/ 5429236 h 5429250"/>
              <a:gd name="connsiteX5" fmla="*/ 9 w 8683625"/>
              <a:gd name="connsiteY5" fmla="*/ 2073784 h 5429250"/>
              <a:gd name="connsiteX0" fmla="*/ 0 w 8691102"/>
              <a:gd name="connsiteY0" fmla="*/ 2076137 h 5431589"/>
              <a:gd name="connsiteX1" fmla="*/ 4341804 w 8691102"/>
              <a:gd name="connsiteY1" fmla="*/ 2353 h 5431589"/>
              <a:gd name="connsiteX2" fmla="*/ 8691102 w 8691102"/>
              <a:gd name="connsiteY2" fmla="*/ 0 h 5431589"/>
              <a:gd name="connsiteX3" fmla="*/ 7025186 w 8691102"/>
              <a:gd name="connsiteY3" fmla="*/ 5431589 h 5431589"/>
              <a:gd name="connsiteX4" fmla="*/ 1658421 w 8691102"/>
              <a:gd name="connsiteY4" fmla="*/ 5431589 h 5431589"/>
              <a:gd name="connsiteX5" fmla="*/ 0 w 8691102"/>
              <a:gd name="connsiteY5" fmla="*/ 2076137 h 5431589"/>
              <a:gd name="connsiteX0" fmla="*/ 0 w 8691102"/>
              <a:gd name="connsiteY0" fmla="*/ 2076137 h 5431589"/>
              <a:gd name="connsiteX1" fmla="*/ 2152 w 8691102"/>
              <a:gd name="connsiteY1" fmla="*/ 9848 h 5431589"/>
              <a:gd name="connsiteX2" fmla="*/ 8691102 w 8691102"/>
              <a:gd name="connsiteY2" fmla="*/ 0 h 5431589"/>
              <a:gd name="connsiteX3" fmla="*/ 7025186 w 8691102"/>
              <a:gd name="connsiteY3" fmla="*/ 5431589 h 5431589"/>
              <a:gd name="connsiteX4" fmla="*/ 1658421 w 8691102"/>
              <a:gd name="connsiteY4" fmla="*/ 5431589 h 5431589"/>
              <a:gd name="connsiteX5" fmla="*/ 0 w 8691102"/>
              <a:gd name="connsiteY5" fmla="*/ 2076137 h 5431589"/>
              <a:gd name="connsiteX0" fmla="*/ 0 w 8691102"/>
              <a:gd name="connsiteY0" fmla="*/ 2076137 h 5431589"/>
              <a:gd name="connsiteX1" fmla="*/ 2152 w 8691102"/>
              <a:gd name="connsiteY1" fmla="*/ 9848 h 5431589"/>
              <a:gd name="connsiteX2" fmla="*/ 8691102 w 8691102"/>
              <a:gd name="connsiteY2" fmla="*/ 0 h 5431589"/>
              <a:gd name="connsiteX3" fmla="*/ 8681599 w 8691102"/>
              <a:gd name="connsiteY3" fmla="*/ 5424094 h 5431589"/>
              <a:gd name="connsiteX4" fmla="*/ 1658421 w 8691102"/>
              <a:gd name="connsiteY4" fmla="*/ 5431589 h 5431589"/>
              <a:gd name="connsiteX5" fmla="*/ 0 w 8691102"/>
              <a:gd name="connsiteY5" fmla="*/ 2076137 h 5431589"/>
              <a:gd name="connsiteX0" fmla="*/ 0 w 8691102"/>
              <a:gd name="connsiteY0" fmla="*/ 2076137 h 5431589"/>
              <a:gd name="connsiteX1" fmla="*/ 2152 w 8691102"/>
              <a:gd name="connsiteY1" fmla="*/ 9848 h 5431589"/>
              <a:gd name="connsiteX2" fmla="*/ 8691102 w 8691102"/>
              <a:gd name="connsiteY2" fmla="*/ 0 h 5431589"/>
              <a:gd name="connsiteX3" fmla="*/ 8681599 w 8691102"/>
              <a:gd name="connsiteY3" fmla="*/ 5424094 h 5431589"/>
              <a:gd name="connsiteX4" fmla="*/ 2985050 w 8691102"/>
              <a:gd name="connsiteY4" fmla="*/ 5431589 h 5431589"/>
              <a:gd name="connsiteX5" fmla="*/ 0 w 8691102"/>
              <a:gd name="connsiteY5" fmla="*/ 2076137 h 5431589"/>
              <a:gd name="connsiteX0" fmla="*/ 0 w 8698598"/>
              <a:gd name="connsiteY0" fmla="*/ 5418944 h 5431589"/>
              <a:gd name="connsiteX1" fmla="*/ 9648 w 8698598"/>
              <a:gd name="connsiteY1" fmla="*/ 9848 h 5431589"/>
              <a:gd name="connsiteX2" fmla="*/ 8698598 w 8698598"/>
              <a:gd name="connsiteY2" fmla="*/ 0 h 5431589"/>
              <a:gd name="connsiteX3" fmla="*/ 8689095 w 8698598"/>
              <a:gd name="connsiteY3" fmla="*/ 5424094 h 5431589"/>
              <a:gd name="connsiteX4" fmla="*/ 2992546 w 8698598"/>
              <a:gd name="connsiteY4" fmla="*/ 5431589 h 5431589"/>
              <a:gd name="connsiteX5" fmla="*/ 0 w 8698598"/>
              <a:gd name="connsiteY5" fmla="*/ 5418944 h 5431589"/>
              <a:gd name="connsiteX0" fmla="*/ 0 w 8698598"/>
              <a:gd name="connsiteY0" fmla="*/ 5418944 h 5431589"/>
              <a:gd name="connsiteX1" fmla="*/ 9648 w 8698598"/>
              <a:gd name="connsiteY1" fmla="*/ 9848 h 5431589"/>
              <a:gd name="connsiteX2" fmla="*/ 8698598 w 8698598"/>
              <a:gd name="connsiteY2" fmla="*/ 0 h 5431589"/>
              <a:gd name="connsiteX3" fmla="*/ 8689095 w 8698598"/>
              <a:gd name="connsiteY3" fmla="*/ 5424094 h 5431589"/>
              <a:gd name="connsiteX4" fmla="*/ 2992546 w 8698598"/>
              <a:gd name="connsiteY4" fmla="*/ 5431589 h 5431589"/>
              <a:gd name="connsiteX5" fmla="*/ 1353998 w 8698598"/>
              <a:gd name="connsiteY5" fmla="*/ 5421871 h 5431589"/>
              <a:gd name="connsiteX6" fmla="*/ 0 w 8698598"/>
              <a:gd name="connsiteY6" fmla="*/ 5418944 h 5431589"/>
              <a:gd name="connsiteX0" fmla="*/ 0 w 8698598"/>
              <a:gd name="connsiteY0" fmla="*/ 5418944 h 5431589"/>
              <a:gd name="connsiteX1" fmla="*/ 9648 w 8698598"/>
              <a:gd name="connsiteY1" fmla="*/ 9848 h 5431589"/>
              <a:gd name="connsiteX2" fmla="*/ 8698598 w 8698598"/>
              <a:gd name="connsiteY2" fmla="*/ 0 h 5431589"/>
              <a:gd name="connsiteX3" fmla="*/ 8689095 w 8698598"/>
              <a:gd name="connsiteY3" fmla="*/ 5424094 h 5431589"/>
              <a:gd name="connsiteX4" fmla="*/ 2992546 w 8698598"/>
              <a:gd name="connsiteY4" fmla="*/ 5431589 h 5431589"/>
              <a:gd name="connsiteX5" fmla="*/ 252221 w 8698598"/>
              <a:gd name="connsiteY5" fmla="*/ 4282618 h 5431589"/>
              <a:gd name="connsiteX6" fmla="*/ 0 w 8698598"/>
              <a:gd name="connsiteY6" fmla="*/ 5418944 h 5431589"/>
              <a:gd name="connsiteX0" fmla="*/ 0 w 8698598"/>
              <a:gd name="connsiteY0" fmla="*/ 5418944 h 5431589"/>
              <a:gd name="connsiteX1" fmla="*/ 9648 w 8698598"/>
              <a:gd name="connsiteY1" fmla="*/ 9848 h 5431589"/>
              <a:gd name="connsiteX2" fmla="*/ 8698598 w 8698598"/>
              <a:gd name="connsiteY2" fmla="*/ 0 h 5431589"/>
              <a:gd name="connsiteX3" fmla="*/ 8689095 w 8698598"/>
              <a:gd name="connsiteY3" fmla="*/ 5424094 h 5431589"/>
              <a:gd name="connsiteX4" fmla="*/ 2992546 w 8698598"/>
              <a:gd name="connsiteY4" fmla="*/ 5431589 h 5431589"/>
              <a:gd name="connsiteX5" fmla="*/ 252221 w 8698598"/>
              <a:gd name="connsiteY5" fmla="*/ 4282618 h 5431589"/>
              <a:gd name="connsiteX6" fmla="*/ 79834 w 8698598"/>
              <a:gd name="connsiteY6" fmla="*/ 5114572 h 5431589"/>
              <a:gd name="connsiteX7" fmla="*/ 0 w 8698598"/>
              <a:gd name="connsiteY7" fmla="*/ 5418944 h 5431589"/>
              <a:gd name="connsiteX0" fmla="*/ 0 w 8698598"/>
              <a:gd name="connsiteY0" fmla="*/ 5418944 h 5431589"/>
              <a:gd name="connsiteX1" fmla="*/ 9648 w 8698598"/>
              <a:gd name="connsiteY1" fmla="*/ 9848 h 5431589"/>
              <a:gd name="connsiteX2" fmla="*/ 8698598 w 8698598"/>
              <a:gd name="connsiteY2" fmla="*/ 0 h 5431589"/>
              <a:gd name="connsiteX3" fmla="*/ 8689095 w 8698598"/>
              <a:gd name="connsiteY3" fmla="*/ 5424094 h 5431589"/>
              <a:gd name="connsiteX4" fmla="*/ 2992546 w 8698598"/>
              <a:gd name="connsiteY4" fmla="*/ 5431589 h 5431589"/>
              <a:gd name="connsiteX5" fmla="*/ 252221 w 8698598"/>
              <a:gd name="connsiteY5" fmla="*/ 4282618 h 5431589"/>
              <a:gd name="connsiteX6" fmla="*/ 237231 w 8698598"/>
              <a:gd name="connsiteY6" fmla="*/ 5406881 h 5431589"/>
              <a:gd name="connsiteX7" fmla="*/ 0 w 8698598"/>
              <a:gd name="connsiteY7" fmla="*/ 5418944 h 5431589"/>
              <a:gd name="connsiteX0" fmla="*/ 0 w 8698598"/>
              <a:gd name="connsiteY0" fmla="*/ 5418944 h 5431589"/>
              <a:gd name="connsiteX1" fmla="*/ 9648 w 8698598"/>
              <a:gd name="connsiteY1" fmla="*/ 9848 h 5431589"/>
              <a:gd name="connsiteX2" fmla="*/ 8698598 w 8698598"/>
              <a:gd name="connsiteY2" fmla="*/ 0 h 5431589"/>
              <a:gd name="connsiteX3" fmla="*/ 8689095 w 8698598"/>
              <a:gd name="connsiteY3" fmla="*/ 5424094 h 5431589"/>
              <a:gd name="connsiteX4" fmla="*/ 2992546 w 8698598"/>
              <a:gd name="connsiteY4" fmla="*/ 5431589 h 5431589"/>
              <a:gd name="connsiteX5" fmla="*/ 1174116 w 8698598"/>
              <a:gd name="connsiteY5" fmla="*/ 4664868 h 5431589"/>
              <a:gd name="connsiteX6" fmla="*/ 252221 w 8698598"/>
              <a:gd name="connsiteY6" fmla="*/ 4282618 h 5431589"/>
              <a:gd name="connsiteX7" fmla="*/ 237231 w 8698598"/>
              <a:gd name="connsiteY7" fmla="*/ 5406881 h 5431589"/>
              <a:gd name="connsiteX8" fmla="*/ 0 w 8698598"/>
              <a:gd name="connsiteY8" fmla="*/ 5418944 h 5431589"/>
              <a:gd name="connsiteX0" fmla="*/ 0 w 8698598"/>
              <a:gd name="connsiteY0" fmla="*/ 5418944 h 5431589"/>
              <a:gd name="connsiteX1" fmla="*/ 9648 w 8698598"/>
              <a:gd name="connsiteY1" fmla="*/ 9848 h 5431589"/>
              <a:gd name="connsiteX2" fmla="*/ 8698598 w 8698598"/>
              <a:gd name="connsiteY2" fmla="*/ 0 h 5431589"/>
              <a:gd name="connsiteX3" fmla="*/ 8689095 w 8698598"/>
              <a:gd name="connsiteY3" fmla="*/ 5424094 h 5431589"/>
              <a:gd name="connsiteX4" fmla="*/ 2992546 w 8698598"/>
              <a:gd name="connsiteY4" fmla="*/ 5431589 h 5431589"/>
              <a:gd name="connsiteX5" fmla="*/ 2987926 w 8698598"/>
              <a:gd name="connsiteY5" fmla="*/ 4290114 h 5431589"/>
              <a:gd name="connsiteX6" fmla="*/ 252221 w 8698598"/>
              <a:gd name="connsiteY6" fmla="*/ 4282618 h 5431589"/>
              <a:gd name="connsiteX7" fmla="*/ 237231 w 8698598"/>
              <a:gd name="connsiteY7" fmla="*/ 5406881 h 5431589"/>
              <a:gd name="connsiteX8" fmla="*/ 0 w 8698598"/>
              <a:gd name="connsiteY8" fmla="*/ 5418944 h 5431589"/>
              <a:gd name="connsiteX0" fmla="*/ 0 w 8698598"/>
              <a:gd name="connsiteY0" fmla="*/ 5418944 h 5431589"/>
              <a:gd name="connsiteX1" fmla="*/ 9648 w 8698598"/>
              <a:gd name="connsiteY1" fmla="*/ 9848 h 5431589"/>
              <a:gd name="connsiteX2" fmla="*/ 8698598 w 8698598"/>
              <a:gd name="connsiteY2" fmla="*/ 0 h 5431589"/>
              <a:gd name="connsiteX3" fmla="*/ 8696239 w 8698598"/>
              <a:gd name="connsiteY3" fmla="*/ 5428856 h 5431589"/>
              <a:gd name="connsiteX4" fmla="*/ 2992546 w 8698598"/>
              <a:gd name="connsiteY4" fmla="*/ 5431589 h 5431589"/>
              <a:gd name="connsiteX5" fmla="*/ 2987926 w 8698598"/>
              <a:gd name="connsiteY5" fmla="*/ 4290114 h 5431589"/>
              <a:gd name="connsiteX6" fmla="*/ 252221 w 8698598"/>
              <a:gd name="connsiteY6" fmla="*/ 4282618 h 5431589"/>
              <a:gd name="connsiteX7" fmla="*/ 237231 w 8698598"/>
              <a:gd name="connsiteY7" fmla="*/ 5406881 h 5431589"/>
              <a:gd name="connsiteX8" fmla="*/ 0 w 8698598"/>
              <a:gd name="connsiteY8" fmla="*/ 5418944 h 5431589"/>
              <a:gd name="connsiteX0" fmla="*/ 0 w 8698598"/>
              <a:gd name="connsiteY0" fmla="*/ 5418944 h 5431589"/>
              <a:gd name="connsiteX1" fmla="*/ 9648 w 8698598"/>
              <a:gd name="connsiteY1" fmla="*/ 9848 h 5431589"/>
              <a:gd name="connsiteX2" fmla="*/ 8698598 w 8698598"/>
              <a:gd name="connsiteY2" fmla="*/ 0 h 5431589"/>
              <a:gd name="connsiteX3" fmla="*/ 8696239 w 8698598"/>
              <a:gd name="connsiteY3" fmla="*/ 5428856 h 5431589"/>
              <a:gd name="connsiteX4" fmla="*/ 2992546 w 8698598"/>
              <a:gd name="connsiteY4" fmla="*/ 5431589 h 5431589"/>
              <a:gd name="connsiteX5" fmla="*/ 2987926 w 8698598"/>
              <a:gd name="connsiteY5" fmla="*/ 4290114 h 5431589"/>
              <a:gd name="connsiteX6" fmla="*/ 252221 w 8698598"/>
              <a:gd name="connsiteY6" fmla="*/ 4282618 h 5431589"/>
              <a:gd name="connsiteX7" fmla="*/ 237231 w 8698598"/>
              <a:gd name="connsiteY7" fmla="*/ 5406881 h 5431589"/>
              <a:gd name="connsiteX8" fmla="*/ 0 w 8698598"/>
              <a:gd name="connsiteY8" fmla="*/ 5418944 h 5431589"/>
              <a:gd name="connsiteX0" fmla="*/ 0 w 8698598"/>
              <a:gd name="connsiteY0" fmla="*/ 5418944 h 5431589"/>
              <a:gd name="connsiteX1" fmla="*/ 9648 w 8698598"/>
              <a:gd name="connsiteY1" fmla="*/ 9848 h 5431589"/>
              <a:gd name="connsiteX2" fmla="*/ 8698598 w 8698598"/>
              <a:gd name="connsiteY2" fmla="*/ 0 h 5431589"/>
              <a:gd name="connsiteX3" fmla="*/ 8696239 w 8698598"/>
              <a:gd name="connsiteY3" fmla="*/ 5428856 h 5431589"/>
              <a:gd name="connsiteX4" fmla="*/ 2985186 w 8698598"/>
              <a:gd name="connsiteY4" fmla="*/ 5430795 h 5431589"/>
              <a:gd name="connsiteX5" fmla="*/ 2992546 w 8698598"/>
              <a:gd name="connsiteY5" fmla="*/ 5431589 h 5431589"/>
              <a:gd name="connsiteX6" fmla="*/ 2987926 w 8698598"/>
              <a:gd name="connsiteY6" fmla="*/ 4290114 h 5431589"/>
              <a:gd name="connsiteX7" fmla="*/ 252221 w 8698598"/>
              <a:gd name="connsiteY7" fmla="*/ 4282618 h 5431589"/>
              <a:gd name="connsiteX8" fmla="*/ 237231 w 8698598"/>
              <a:gd name="connsiteY8" fmla="*/ 5406881 h 5431589"/>
              <a:gd name="connsiteX9" fmla="*/ 0 w 8698598"/>
              <a:gd name="connsiteY9" fmla="*/ 5418944 h 5431589"/>
              <a:gd name="connsiteX0" fmla="*/ 0 w 8698598"/>
              <a:gd name="connsiteY0" fmla="*/ 5418944 h 5488739"/>
              <a:gd name="connsiteX1" fmla="*/ 9648 w 8698598"/>
              <a:gd name="connsiteY1" fmla="*/ 9848 h 5488739"/>
              <a:gd name="connsiteX2" fmla="*/ 8698598 w 8698598"/>
              <a:gd name="connsiteY2" fmla="*/ 0 h 5488739"/>
              <a:gd name="connsiteX3" fmla="*/ 8696239 w 8698598"/>
              <a:gd name="connsiteY3" fmla="*/ 5428856 h 5488739"/>
              <a:gd name="connsiteX4" fmla="*/ 2985186 w 8698598"/>
              <a:gd name="connsiteY4" fmla="*/ 5430795 h 5488739"/>
              <a:gd name="connsiteX5" fmla="*/ 3023502 w 8698598"/>
              <a:gd name="connsiteY5" fmla="*/ 5488739 h 5488739"/>
              <a:gd name="connsiteX6" fmla="*/ 2987926 w 8698598"/>
              <a:gd name="connsiteY6" fmla="*/ 4290114 h 5488739"/>
              <a:gd name="connsiteX7" fmla="*/ 252221 w 8698598"/>
              <a:gd name="connsiteY7" fmla="*/ 4282618 h 5488739"/>
              <a:gd name="connsiteX8" fmla="*/ 237231 w 8698598"/>
              <a:gd name="connsiteY8" fmla="*/ 5406881 h 5488739"/>
              <a:gd name="connsiteX9" fmla="*/ 0 w 8698598"/>
              <a:gd name="connsiteY9" fmla="*/ 5418944 h 5488739"/>
              <a:gd name="connsiteX0" fmla="*/ 0 w 8698598"/>
              <a:gd name="connsiteY0" fmla="*/ 5418944 h 5430795"/>
              <a:gd name="connsiteX1" fmla="*/ 9648 w 8698598"/>
              <a:gd name="connsiteY1" fmla="*/ 9848 h 5430795"/>
              <a:gd name="connsiteX2" fmla="*/ 8698598 w 8698598"/>
              <a:gd name="connsiteY2" fmla="*/ 0 h 5430795"/>
              <a:gd name="connsiteX3" fmla="*/ 8696239 w 8698598"/>
              <a:gd name="connsiteY3" fmla="*/ 5428856 h 5430795"/>
              <a:gd name="connsiteX4" fmla="*/ 2985186 w 8698598"/>
              <a:gd name="connsiteY4" fmla="*/ 5430795 h 5430795"/>
              <a:gd name="connsiteX5" fmla="*/ 2928252 w 8698598"/>
              <a:gd name="connsiteY5" fmla="*/ 5231564 h 5430795"/>
              <a:gd name="connsiteX6" fmla="*/ 2987926 w 8698598"/>
              <a:gd name="connsiteY6" fmla="*/ 4290114 h 5430795"/>
              <a:gd name="connsiteX7" fmla="*/ 252221 w 8698598"/>
              <a:gd name="connsiteY7" fmla="*/ 4282618 h 5430795"/>
              <a:gd name="connsiteX8" fmla="*/ 237231 w 8698598"/>
              <a:gd name="connsiteY8" fmla="*/ 5406881 h 5430795"/>
              <a:gd name="connsiteX9" fmla="*/ 0 w 8698598"/>
              <a:gd name="connsiteY9" fmla="*/ 5418944 h 5430795"/>
              <a:gd name="connsiteX0" fmla="*/ 0 w 8698598"/>
              <a:gd name="connsiteY0" fmla="*/ 5418944 h 5430795"/>
              <a:gd name="connsiteX1" fmla="*/ 9648 w 8698598"/>
              <a:gd name="connsiteY1" fmla="*/ 9848 h 5430795"/>
              <a:gd name="connsiteX2" fmla="*/ 8698598 w 8698598"/>
              <a:gd name="connsiteY2" fmla="*/ 0 h 5430795"/>
              <a:gd name="connsiteX3" fmla="*/ 8696239 w 8698598"/>
              <a:gd name="connsiteY3" fmla="*/ 5428856 h 5430795"/>
              <a:gd name="connsiteX4" fmla="*/ 2985186 w 8698598"/>
              <a:gd name="connsiteY4" fmla="*/ 5430795 h 5430795"/>
              <a:gd name="connsiteX5" fmla="*/ 2987926 w 8698598"/>
              <a:gd name="connsiteY5" fmla="*/ 4290114 h 5430795"/>
              <a:gd name="connsiteX6" fmla="*/ 252221 w 8698598"/>
              <a:gd name="connsiteY6" fmla="*/ 4282618 h 5430795"/>
              <a:gd name="connsiteX7" fmla="*/ 237231 w 8698598"/>
              <a:gd name="connsiteY7" fmla="*/ 5406881 h 5430795"/>
              <a:gd name="connsiteX8" fmla="*/ 0 w 8698598"/>
              <a:gd name="connsiteY8" fmla="*/ 5418944 h 5430795"/>
              <a:gd name="connsiteX0" fmla="*/ 0 w 8698598"/>
              <a:gd name="connsiteY0" fmla="*/ 5418944 h 5430795"/>
              <a:gd name="connsiteX1" fmla="*/ 9648 w 8698598"/>
              <a:gd name="connsiteY1" fmla="*/ 9848 h 5430795"/>
              <a:gd name="connsiteX2" fmla="*/ 8698598 w 8698598"/>
              <a:gd name="connsiteY2" fmla="*/ 0 h 5430795"/>
              <a:gd name="connsiteX3" fmla="*/ 8696239 w 8698598"/>
              <a:gd name="connsiteY3" fmla="*/ 5428856 h 5430795"/>
              <a:gd name="connsiteX4" fmla="*/ 2985186 w 8698598"/>
              <a:gd name="connsiteY4" fmla="*/ 5430795 h 5430795"/>
              <a:gd name="connsiteX5" fmla="*/ 2987926 w 8698598"/>
              <a:gd name="connsiteY5" fmla="*/ 4290114 h 5430795"/>
              <a:gd name="connsiteX6" fmla="*/ 352234 w 8698598"/>
              <a:gd name="connsiteY6" fmla="*/ 4399299 h 5430795"/>
              <a:gd name="connsiteX7" fmla="*/ 237231 w 8698598"/>
              <a:gd name="connsiteY7" fmla="*/ 5406881 h 5430795"/>
              <a:gd name="connsiteX8" fmla="*/ 0 w 8698598"/>
              <a:gd name="connsiteY8" fmla="*/ 5418944 h 5430795"/>
              <a:gd name="connsiteX0" fmla="*/ 0 w 8698598"/>
              <a:gd name="connsiteY0" fmla="*/ 5418944 h 5430795"/>
              <a:gd name="connsiteX1" fmla="*/ 9648 w 8698598"/>
              <a:gd name="connsiteY1" fmla="*/ 9848 h 5430795"/>
              <a:gd name="connsiteX2" fmla="*/ 8698598 w 8698598"/>
              <a:gd name="connsiteY2" fmla="*/ 0 h 5430795"/>
              <a:gd name="connsiteX3" fmla="*/ 8696239 w 8698598"/>
              <a:gd name="connsiteY3" fmla="*/ 5428856 h 5430795"/>
              <a:gd name="connsiteX4" fmla="*/ 2985186 w 8698598"/>
              <a:gd name="connsiteY4" fmla="*/ 5430795 h 5430795"/>
              <a:gd name="connsiteX5" fmla="*/ 2987926 w 8698598"/>
              <a:gd name="connsiteY5" fmla="*/ 4290114 h 5430795"/>
              <a:gd name="connsiteX6" fmla="*/ 249840 w 8698598"/>
              <a:gd name="connsiteY6" fmla="*/ 4289761 h 5430795"/>
              <a:gd name="connsiteX7" fmla="*/ 237231 w 8698598"/>
              <a:gd name="connsiteY7" fmla="*/ 5406881 h 5430795"/>
              <a:gd name="connsiteX8" fmla="*/ 0 w 8698598"/>
              <a:gd name="connsiteY8" fmla="*/ 5418944 h 5430795"/>
              <a:gd name="connsiteX0" fmla="*/ 0 w 8698598"/>
              <a:gd name="connsiteY0" fmla="*/ 5418944 h 5430795"/>
              <a:gd name="connsiteX1" fmla="*/ 9648 w 8698598"/>
              <a:gd name="connsiteY1" fmla="*/ 9848 h 5430795"/>
              <a:gd name="connsiteX2" fmla="*/ 8698598 w 8698598"/>
              <a:gd name="connsiteY2" fmla="*/ 0 h 5430795"/>
              <a:gd name="connsiteX3" fmla="*/ 8696239 w 8698598"/>
              <a:gd name="connsiteY3" fmla="*/ 5428856 h 5430795"/>
              <a:gd name="connsiteX4" fmla="*/ 2985186 w 8698598"/>
              <a:gd name="connsiteY4" fmla="*/ 5430795 h 5430795"/>
              <a:gd name="connsiteX5" fmla="*/ 2987926 w 8698598"/>
              <a:gd name="connsiteY5" fmla="*/ 4290114 h 5430795"/>
              <a:gd name="connsiteX6" fmla="*/ 249840 w 8698598"/>
              <a:gd name="connsiteY6" fmla="*/ 4289761 h 5430795"/>
              <a:gd name="connsiteX7" fmla="*/ 249137 w 8698598"/>
              <a:gd name="connsiteY7" fmla="*/ 5428312 h 5430795"/>
              <a:gd name="connsiteX8" fmla="*/ 0 w 8698598"/>
              <a:gd name="connsiteY8" fmla="*/ 5418944 h 5430795"/>
              <a:gd name="connsiteX0" fmla="*/ 7065 w 8688994"/>
              <a:gd name="connsiteY0" fmla="*/ 5428469 h 5430795"/>
              <a:gd name="connsiteX1" fmla="*/ 44 w 8688994"/>
              <a:gd name="connsiteY1" fmla="*/ 9848 h 5430795"/>
              <a:gd name="connsiteX2" fmla="*/ 8688994 w 8688994"/>
              <a:gd name="connsiteY2" fmla="*/ 0 h 5430795"/>
              <a:gd name="connsiteX3" fmla="*/ 8686635 w 8688994"/>
              <a:gd name="connsiteY3" fmla="*/ 5428856 h 5430795"/>
              <a:gd name="connsiteX4" fmla="*/ 2975582 w 8688994"/>
              <a:gd name="connsiteY4" fmla="*/ 5430795 h 5430795"/>
              <a:gd name="connsiteX5" fmla="*/ 2978322 w 8688994"/>
              <a:gd name="connsiteY5" fmla="*/ 4290114 h 5430795"/>
              <a:gd name="connsiteX6" fmla="*/ 240236 w 8688994"/>
              <a:gd name="connsiteY6" fmla="*/ 4289761 h 5430795"/>
              <a:gd name="connsiteX7" fmla="*/ 239533 w 8688994"/>
              <a:gd name="connsiteY7" fmla="*/ 5428312 h 5430795"/>
              <a:gd name="connsiteX8" fmla="*/ 7065 w 8688994"/>
              <a:gd name="connsiteY8" fmla="*/ 5428469 h 5430795"/>
              <a:gd name="connsiteX0" fmla="*/ 7065 w 8688994"/>
              <a:gd name="connsiteY0" fmla="*/ 5435613 h 5435613"/>
              <a:gd name="connsiteX1" fmla="*/ 44 w 8688994"/>
              <a:gd name="connsiteY1" fmla="*/ 9848 h 5435613"/>
              <a:gd name="connsiteX2" fmla="*/ 8688994 w 8688994"/>
              <a:gd name="connsiteY2" fmla="*/ 0 h 5435613"/>
              <a:gd name="connsiteX3" fmla="*/ 8686635 w 8688994"/>
              <a:gd name="connsiteY3" fmla="*/ 5428856 h 5435613"/>
              <a:gd name="connsiteX4" fmla="*/ 2975582 w 8688994"/>
              <a:gd name="connsiteY4" fmla="*/ 5430795 h 5435613"/>
              <a:gd name="connsiteX5" fmla="*/ 2978322 w 8688994"/>
              <a:gd name="connsiteY5" fmla="*/ 4290114 h 5435613"/>
              <a:gd name="connsiteX6" fmla="*/ 240236 w 8688994"/>
              <a:gd name="connsiteY6" fmla="*/ 4289761 h 5435613"/>
              <a:gd name="connsiteX7" fmla="*/ 239533 w 8688994"/>
              <a:gd name="connsiteY7" fmla="*/ 5428312 h 5435613"/>
              <a:gd name="connsiteX8" fmla="*/ 7065 w 8688994"/>
              <a:gd name="connsiteY8" fmla="*/ 5435613 h 5435613"/>
              <a:gd name="connsiteX0" fmla="*/ 7065 w 8688994"/>
              <a:gd name="connsiteY0" fmla="*/ 5435613 h 5435613"/>
              <a:gd name="connsiteX1" fmla="*/ 44 w 8688994"/>
              <a:gd name="connsiteY1" fmla="*/ 9848 h 5435613"/>
              <a:gd name="connsiteX2" fmla="*/ 8688994 w 8688994"/>
              <a:gd name="connsiteY2" fmla="*/ 0 h 5435613"/>
              <a:gd name="connsiteX3" fmla="*/ 8686635 w 8688994"/>
              <a:gd name="connsiteY3" fmla="*/ 5428856 h 5435613"/>
              <a:gd name="connsiteX4" fmla="*/ 2975582 w 8688994"/>
              <a:gd name="connsiteY4" fmla="*/ 5430795 h 5435613"/>
              <a:gd name="connsiteX5" fmla="*/ 2978322 w 8688994"/>
              <a:gd name="connsiteY5" fmla="*/ 4290114 h 5435613"/>
              <a:gd name="connsiteX6" fmla="*/ 240236 w 8688994"/>
              <a:gd name="connsiteY6" fmla="*/ 4289761 h 5435613"/>
              <a:gd name="connsiteX7" fmla="*/ 239533 w 8688994"/>
              <a:gd name="connsiteY7" fmla="*/ 5435456 h 5435613"/>
              <a:gd name="connsiteX8" fmla="*/ 7065 w 8688994"/>
              <a:gd name="connsiteY8" fmla="*/ 5435613 h 5435613"/>
              <a:gd name="connsiteX0" fmla="*/ 7065 w 8688994"/>
              <a:gd name="connsiteY0" fmla="*/ 5435613 h 5435613"/>
              <a:gd name="connsiteX1" fmla="*/ 44 w 8688994"/>
              <a:gd name="connsiteY1" fmla="*/ 9848 h 5435613"/>
              <a:gd name="connsiteX2" fmla="*/ 8688994 w 8688994"/>
              <a:gd name="connsiteY2" fmla="*/ 0 h 5435613"/>
              <a:gd name="connsiteX3" fmla="*/ 8686635 w 8688994"/>
              <a:gd name="connsiteY3" fmla="*/ 5428856 h 5435613"/>
              <a:gd name="connsiteX4" fmla="*/ 2975582 w 8688994"/>
              <a:gd name="connsiteY4" fmla="*/ 5430795 h 5435613"/>
              <a:gd name="connsiteX5" fmla="*/ 2978322 w 8688994"/>
              <a:gd name="connsiteY5" fmla="*/ 4290114 h 5435613"/>
              <a:gd name="connsiteX6" fmla="*/ 240236 w 8688994"/>
              <a:gd name="connsiteY6" fmla="*/ 4289761 h 5435613"/>
              <a:gd name="connsiteX7" fmla="*/ 239533 w 8688994"/>
              <a:gd name="connsiteY7" fmla="*/ 5435456 h 5435613"/>
              <a:gd name="connsiteX8" fmla="*/ 7065 w 8688994"/>
              <a:gd name="connsiteY8" fmla="*/ 5435613 h 5435613"/>
              <a:gd name="connsiteX0" fmla="*/ 2352 w 8684281"/>
              <a:gd name="connsiteY0" fmla="*/ 5435613 h 5435613"/>
              <a:gd name="connsiteX1" fmla="*/ 93 w 8684281"/>
              <a:gd name="connsiteY1" fmla="*/ 9848 h 5435613"/>
              <a:gd name="connsiteX2" fmla="*/ 8684281 w 8684281"/>
              <a:gd name="connsiteY2" fmla="*/ 0 h 5435613"/>
              <a:gd name="connsiteX3" fmla="*/ 8681922 w 8684281"/>
              <a:gd name="connsiteY3" fmla="*/ 5428856 h 5435613"/>
              <a:gd name="connsiteX4" fmla="*/ 2970869 w 8684281"/>
              <a:gd name="connsiteY4" fmla="*/ 5430795 h 5435613"/>
              <a:gd name="connsiteX5" fmla="*/ 2973609 w 8684281"/>
              <a:gd name="connsiteY5" fmla="*/ 4290114 h 5435613"/>
              <a:gd name="connsiteX6" fmla="*/ 235523 w 8684281"/>
              <a:gd name="connsiteY6" fmla="*/ 4289761 h 5435613"/>
              <a:gd name="connsiteX7" fmla="*/ 234820 w 8684281"/>
              <a:gd name="connsiteY7" fmla="*/ 5435456 h 5435613"/>
              <a:gd name="connsiteX8" fmla="*/ 2352 w 8684281"/>
              <a:gd name="connsiteY8" fmla="*/ 5435613 h 5435613"/>
              <a:gd name="connsiteX0" fmla="*/ 101 w 8682030"/>
              <a:gd name="connsiteY0" fmla="*/ 5435613 h 5435613"/>
              <a:gd name="connsiteX1" fmla="*/ 223 w 8682030"/>
              <a:gd name="connsiteY1" fmla="*/ 9848 h 5435613"/>
              <a:gd name="connsiteX2" fmla="*/ 8682030 w 8682030"/>
              <a:gd name="connsiteY2" fmla="*/ 0 h 5435613"/>
              <a:gd name="connsiteX3" fmla="*/ 8679671 w 8682030"/>
              <a:gd name="connsiteY3" fmla="*/ 5428856 h 5435613"/>
              <a:gd name="connsiteX4" fmla="*/ 2968618 w 8682030"/>
              <a:gd name="connsiteY4" fmla="*/ 5430795 h 5435613"/>
              <a:gd name="connsiteX5" fmla="*/ 2971358 w 8682030"/>
              <a:gd name="connsiteY5" fmla="*/ 4290114 h 5435613"/>
              <a:gd name="connsiteX6" fmla="*/ 233272 w 8682030"/>
              <a:gd name="connsiteY6" fmla="*/ 4289761 h 5435613"/>
              <a:gd name="connsiteX7" fmla="*/ 232569 w 8682030"/>
              <a:gd name="connsiteY7" fmla="*/ 5435456 h 5435613"/>
              <a:gd name="connsiteX8" fmla="*/ 101 w 8682030"/>
              <a:gd name="connsiteY8" fmla="*/ 5435613 h 5435613"/>
              <a:gd name="connsiteX0" fmla="*/ 101 w 8682030"/>
              <a:gd name="connsiteY0" fmla="*/ 5435613 h 5435613"/>
              <a:gd name="connsiteX1" fmla="*/ 223 w 8682030"/>
              <a:gd name="connsiteY1" fmla="*/ 9848 h 5435613"/>
              <a:gd name="connsiteX2" fmla="*/ 8682030 w 8682030"/>
              <a:gd name="connsiteY2" fmla="*/ 0 h 5435613"/>
              <a:gd name="connsiteX3" fmla="*/ 8679671 w 8682030"/>
              <a:gd name="connsiteY3" fmla="*/ 5428856 h 5435613"/>
              <a:gd name="connsiteX4" fmla="*/ 2968618 w 8682030"/>
              <a:gd name="connsiteY4" fmla="*/ 5430795 h 5435613"/>
              <a:gd name="connsiteX5" fmla="*/ 2971358 w 8682030"/>
              <a:gd name="connsiteY5" fmla="*/ 4290114 h 5435613"/>
              <a:gd name="connsiteX6" fmla="*/ 233272 w 8682030"/>
              <a:gd name="connsiteY6" fmla="*/ 4289761 h 5435613"/>
              <a:gd name="connsiteX7" fmla="*/ 232569 w 8682030"/>
              <a:gd name="connsiteY7" fmla="*/ 5435456 h 5435613"/>
              <a:gd name="connsiteX8" fmla="*/ 101 w 8682030"/>
              <a:gd name="connsiteY8" fmla="*/ 5435613 h 5435613"/>
              <a:gd name="connsiteX0" fmla="*/ 101 w 8682030"/>
              <a:gd name="connsiteY0" fmla="*/ 5435613 h 5435613"/>
              <a:gd name="connsiteX1" fmla="*/ 223 w 8682030"/>
              <a:gd name="connsiteY1" fmla="*/ 9848 h 5435613"/>
              <a:gd name="connsiteX2" fmla="*/ 8682030 w 8682030"/>
              <a:gd name="connsiteY2" fmla="*/ 0 h 5435613"/>
              <a:gd name="connsiteX3" fmla="*/ 8679671 w 8682030"/>
              <a:gd name="connsiteY3" fmla="*/ 5428856 h 5435613"/>
              <a:gd name="connsiteX4" fmla="*/ 2968618 w 8682030"/>
              <a:gd name="connsiteY4" fmla="*/ 5430795 h 5435613"/>
              <a:gd name="connsiteX5" fmla="*/ 2971358 w 8682030"/>
              <a:gd name="connsiteY5" fmla="*/ 4290114 h 5435613"/>
              <a:gd name="connsiteX6" fmla="*/ 233272 w 8682030"/>
              <a:gd name="connsiteY6" fmla="*/ 4289761 h 5435613"/>
              <a:gd name="connsiteX7" fmla="*/ 232569 w 8682030"/>
              <a:gd name="connsiteY7" fmla="*/ 5435456 h 5435613"/>
              <a:gd name="connsiteX8" fmla="*/ 101 w 8682030"/>
              <a:gd name="connsiteY8" fmla="*/ 5435613 h 5435613"/>
              <a:gd name="connsiteX0" fmla="*/ 101 w 8682030"/>
              <a:gd name="connsiteY0" fmla="*/ 5435613 h 5435613"/>
              <a:gd name="connsiteX1" fmla="*/ 223 w 8682030"/>
              <a:gd name="connsiteY1" fmla="*/ 9848 h 5435613"/>
              <a:gd name="connsiteX2" fmla="*/ 8682030 w 8682030"/>
              <a:gd name="connsiteY2" fmla="*/ 0 h 5435613"/>
              <a:gd name="connsiteX3" fmla="*/ 8679671 w 8682030"/>
              <a:gd name="connsiteY3" fmla="*/ 5428856 h 5435613"/>
              <a:gd name="connsiteX4" fmla="*/ 2968618 w 8682030"/>
              <a:gd name="connsiteY4" fmla="*/ 5430795 h 5435613"/>
              <a:gd name="connsiteX5" fmla="*/ 2971358 w 8682030"/>
              <a:gd name="connsiteY5" fmla="*/ 4290114 h 5435613"/>
              <a:gd name="connsiteX6" fmla="*/ 233272 w 8682030"/>
              <a:gd name="connsiteY6" fmla="*/ 4289761 h 5435613"/>
              <a:gd name="connsiteX7" fmla="*/ 232569 w 8682030"/>
              <a:gd name="connsiteY7" fmla="*/ 5435456 h 5435613"/>
              <a:gd name="connsiteX8" fmla="*/ 101 w 8682030"/>
              <a:gd name="connsiteY8" fmla="*/ 5435613 h 5435613"/>
              <a:gd name="connsiteX0" fmla="*/ 101 w 8682030"/>
              <a:gd name="connsiteY0" fmla="*/ 5435613 h 5435613"/>
              <a:gd name="connsiteX1" fmla="*/ 223 w 8682030"/>
              <a:gd name="connsiteY1" fmla="*/ 9848 h 5435613"/>
              <a:gd name="connsiteX2" fmla="*/ 8682030 w 8682030"/>
              <a:gd name="connsiteY2" fmla="*/ 0 h 5435613"/>
              <a:gd name="connsiteX3" fmla="*/ 8679671 w 8682030"/>
              <a:gd name="connsiteY3" fmla="*/ 5428856 h 5435613"/>
              <a:gd name="connsiteX4" fmla="*/ 2968618 w 8682030"/>
              <a:gd name="connsiteY4" fmla="*/ 5430795 h 5435613"/>
              <a:gd name="connsiteX5" fmla="*/ 2971358 w 8682030"/>
              <a:gd name="connsiteY5" fmla="*/ 4290114 h 5435613"/>
              <a:gd name="connsiteX6" fmla="*/ 233272 w 8682030"/>
              <a:gd name="connsiteY6" fmla="*/ 4289761 h 5435613"/>
              <a:gd name="connsiteX7" fmla="*/ 232569 w 8682030"/>
              <a:gd name="connsiteY7" fmla="*/ 5435456 h 5435613"/>
              <a:gd name="connsiteX8" fmla="*/ 101 w 8682030"/>
              <a:gd name="connsiteY8" fmla="*/ 5435613 h 5435613"/>
              <a:gd name="connsiteX0" fmla="*/ 101 w 8682030"/>
              <a:gd name="connsiteY0" fmla="*/ 5435613 h 5435613"/>
              <a:gd name="connsiteX1" fmla="*/ 223 w 8682030"/>
              <a:gd name="connsiteY1" fmla="*/ 9848 h 5435613"/>
              <a:gd name="connsiteX2" fmla="*/ 8682030 w 8682030"/>
              <a:gd name="connsiteY2" fmla="*/ 0 h 5435613"/>
              <a:gd name="connsiteX3" fmla="*/ 8679671 w 8682030"/>
              <a:gd name="connsiteY3" fmla="*/ 5428856 h 5435613"/>
              <a:gd name="connsiteX4" fmla="*/ 2968618 w 8682030"/>
              <a:gd name="connsiteY4" fmla="*/ 5430795 h 5435613"/>
              <a:gd name="connsiteX5" fmla="*/ 2971358 w 8682030"/>
              <a:gd name="connsiteY5" fmla="*/ 4290114 h 5435613"/>
              <a:gd name="connsiteX6" fmla="*/ 233272 w 8682030"/>
              <a:gd name="connsiteY6" fmla="*/ 4289761 h 5435613"/>
              <a:gd name="connsiteX7" fmla="*/ 232569 w 8682030"/>
              <a:gd name="connsiteY7" fmla="*/ 5435456 h 5435613"/>
              <a:gd name="connsiteX8" fmla="*/ 101 w 8682030"/>
              <a:gd name="connsiteY8" fmla="*/ 5435613 h 5435613"/>
              <a:gd name="connsiteX0" fmla="*/ 101 w 8679878"/>
              <a:gd name="connsiteY0" fmla="*/ 5430850 h 5430850"/>
              <a:gd name="connsiteX1" fmla="*/ 223 w 8679878"/>
              <a:gd name="connsiteY1" fmla="*/ 5085 h 5430850"/>
              <a:gd name="connsiteX2" fmla="*/ 8679648 w 8679878"/>
              <a:gd name="connsiteY2" fmla="*/ 0 h 5430850"/>
              <a:gd name="connsiteX3" fmla="*/ 8679671 w 8679878"/>
              <a:gd name="connsiteY3" fmla="*/ 5424093 h 5430850"/>
              <a:gd name="connsiteX4" fmla="*/ 2968618 w 8679878"/>
              <a:gd name="connsiteY4" fmla="*/ 5426032 h 5430850"/>
              <a:gd name="connsiteX5" fmla="*/ 2971358 w 8679878"/>
              <a:gd name="connsiteY5" fmla="*/ 4285351 h 5430850"/>
              <a:gd name="connsiteX6" fmla="*/ 233272 w 8679878"/>
              <a:gd name="connsiteY6" fmla="*/ 4284998 h 5430850"/>
              <a:gd name="connsiteX7" fmla="*/ 232569 w 8679878"/>
              <a:gd name="connsiteY7" fmla="*/ 5430693 h 5430850"/>
              <a:gd name="connsiteX8" fmla="*/ 101 w 8679878"/>
              <a:gd name="connsiteY8" fmla="*/ 5430850 h 5430850"/>
              <a:gd name="connsiteX0" fmla="*/ 101 w 8679878"/>
              <a:gd name="connsiteY0" fmla="*/ 5430850 h 5430850"/>
              <a:gd name="connsiteX1" fmla="*/ 223 w 8679878"/>
              <a:gd name="connsiteY1" fmla="*/ 5085 h 5430850"/>
              <a:gd name="connsiteX2" fmla="*/ 8679648 w 8679878"/>
              <a:gd name="connsiteY2" fmla="*/ 0 h 5430850"/>
              <a:gd name="connsiteX3" fmla="*/ 8679671 w 8679878"/>
              <a:gd name="connsiteY3" fmla="*/ 5424093 h 5430850"/>
              <a:gd name="connsiteX4" fmla="*/ 2968618 w 8679878"/>
              <a:gd name="connsiteY4" fmla="*/ 5426032 h 5430850"/>
              <a:gd name="connsiteX5" fmla="*/ 2971358 w 8679878"/>
              <a:gd name="connsiteY5" fmla="*/ 4285351 h 5430850"/>
              <a:gd name="connsiteX6" fmla="*/ 233272 w 8679878"/>
              <a:gd name="connsiteY6" fmla="*/ 4284998 h 5430850"/>
              <a:gd name="connsiteX7" fmla="*/ 232569 w 8679878"/>
              <a:gd name="connsiteY7" fmla="*/ 5430693 h 5430850"/>
              <a:gd name="connsiteX8" fmla="*/ 101 w 8679878"/>
              <a:gd name="connsiteY8" fmla="*/ 5430850 h 5430850"/>
              <a:gd name="connsiteX0" fmla="*/ 101 w 8679676"/>
              <a:gd name="connsiteY0" fmla="*/ 5425765 h 5425765"/>
              <a:gd name="connsiteX1" fmla="*/ 223 w 8679676"/>
              <a:gd name="connsiteY1" fmla="*/ 0 h 5425765"/>
              <a:gd name="connsiteX2" fmla="*/ 8501055 w 8679676"/>
              <a:gd name="connsiteY2" fmla="*/ 204465 h 5425765"/>
              <a:gd name="connsiteX3" fmla="*/ 8679671 w 8679676"/>
              <a:gd name="connsiteY3" fmla="*/ 5419008 h 5425765"/>
              <a:gd name="connsiteX4" fmla="*/ 2968618 w 8679676"/>
              <a:gd name="connsiteY4" fmla="*/ 5420947 h 5425765"/>
              <a:gd name="connsiteX5" fmla="*/ 2971358 w 8679676"/>
              <a:gd name="connsiteY5" fmla="*/ 4280266 h 5425765"/>
              <a:gd name="connsiteX6" fmla="*/ 233272 w 8679676"/>
              <a:gd name="connsiteY6" fmla="*/ 4279913 h 5425765"/>
              <a:gd name="connsiteX7" fmla="*/ 232569 w 8679676"/>
              <a:gd name="connsiteY7" fmla="*/ 5425608 h 5425765"/>
              <a:gd name="connsiteX8" fmla="*/ 101 w 8679676"/>
              <a:gd name="connsiteY8" fmla="*/ 5425765 h 5425765"/>
              <a:gd name="connsiteX0" fmla="*/ 101 w 8679878"/>
              <a:gd name="connsiteY0" fmla="*/ 5428469 h 5428469"/>
              <a:gd name="connsiteX1" fmla="*/ 223 w 8679878"/>
              <a:gd name="connsiteY1" fmla="*/ 2704 h 5428469"/>
              <a:gd name="connsiteX2" fmla="*/ 8679648 w 8679878"/>
              <a:gd name="connsiteY2" fmla="*/ 0 h 5428469"/>
              <a:gd name="connsiteX3" fmla="*/ 8679671 w 8679878"/>
              <a:gd name="connsiteY3" fmla="*/ 5421712 h 5428469"/>
              <a:gd name="connsiteX4" fmla="*/ 2968618 w 8679878"/>
              <a:gd name="connsiteY4" fmla="*/ 5423651 h 5428469"/>
              <a:gd name="connsiteX5" fmla="*/ 2971358 w 8679878"/>
              <a:gd name="connsiteY5" fmla="*/ 4282970 h 5428469"/>
              <a:gd name="connsiteX6" fmla="*/ 233272 w 8679878"/>
              <a:gd name="connsiteY6" fmla="*/ 4282617 h 5428469"/>
              <a:gd name="connsiteX7" fmla="*/ 232569 w 8679878"/>
              <a:gd name="connsiteY7" fmla="*/ 5428312 h 5428469"/>
              <a:gd name="connsiteX8" fmla="*/ 101 w 8679878"/>
              <a:gd name="connsiteY8" fmla="*/ 5428469 h 5428469"/>
              <a:gd name="connsiteX0" fmla="*/ 101 w 8679878"/>
              <a:gd name="connsiteY0" fmla="*/ 5428469 h 5428469"/>
              <a:gd name="connsiteX1" fmla="*/ 223 w 8679878"/>
              <a:gd name="connsiteY1" fmla="*/ 2704 h 5428469"/>
              <a:gd name="connsiteX2" fmla="*/ 8679648 w 8679878"/>
              <a:gd name="connsiteY2" fmla="*/ 0 h 5428469"/>
              <a:gd name="connsiteX3" fmla="*/ 8679671 w 8679878"/>
              <a:gd name="connsiteY3" fmla="*/ 5421712 h 5428469"/>
              <a:gd name="connsiteX4" fmla="*/ 2968618 w 8679878"/>
              <a:gd name="connsiteY4" fmla="*/ 5423651 h 5428469"/>
              <a:gd name="connsiteX5" fmla="*/ 2971358 w 8679878"/>
              <a:gd name="connsiteY5" fmla="*/ 4282970 h 5428469"/>
              <a:gd name="connsiteX6" fmla="*/ 233272 w 8679878"/>
              <a:gd name="connsiteY6" fmla="*/ 4282617 h 5428469"/>
              <a:gd name="connsiteX7" fmla="*/ 232569 w 8679878"/>
              <a:gd name="connsiteY7" fmla="*/ 5428312 h 5428469"/>
              <a:gd name="connsiteX8" fmla="*/ 101 w 8679878"/>
              <a:gd name="connsiteY8" fmla="*/ 5428469 h 5428469"/>
              <a:gd name="connsiteX0" fmla="*/ 101 w 8679878"/>
              <a:gd name="connsiteY0" fmla="*/ 5465674 h 5465674"/>
              <a:gd name="connsiteX1" fmla="*/ 223 w 8679878"/>
              <a:gd name="connsiteY1" fmla="*/ 39909 h 5465674"/>
              <a:gd name="connsiteX2" fmla="*/ 8679648 w 8679878"/>
              <a:gd name="connsiteY2" fmla="*/ 37205 h 5465674"/>
              <a:gd name="connsiteX3" fmla="*/ 8679671 w 8679878"/>
              <a:gd name="connsiteY3" fmla="*/ 5458917 h 5465674"/>
              <a:gd name="connsiteX4" fmla="*/ 2968618 w 8679878"/>
              <a:gd name="connsiteY4" fmla="*/ 5460856 h 5465674"/>
              <a:gd name="connsiteX5" fmla="*/ 2971358 w 8679878"/>
              <a:gd name="connsiteY5" fmla="*/ 4320175 h 5465674"/>
              <a:gd name="connsiteX6" fmla="*/ 233272 w 8679878"/>
              <a:gd name="connsiteY6" fmla="*/ 4319822 h 5465674"/>
              <a:gd name="connsiteX7" fmla="*/ 232569 w 8679878"/>
              <a:gd name="connsiteY7" fmla="*/ 5465517 h 5465674"/>
              <a:gd name="connsiteX8" fmla="*/ 101 w 8679878"/>
              <a:gd name="connsiteY8" fmla="*/ 5465674 h 5465674"/>
              <a:gd name="connsiteX0" fmla="*/ 101 w 8679878"/>
              <a:gd name="connsiteY0" fmla="*/ 5428469 h 5428469"/>
              <a:gd name="connsiteX1" fmla="*/ 223 w 8679878"/>
              <a:gd name="connsiteY1" fmla="*/ 2704 h 5428469"/>
              <a:gd name="connsiteX2" fmla="*/ 8679648 w 8679878"/>
              <a:gd name="connsiteY2" fmla="*/ 0 h 5428469"/>
              <a:gd name="connsiteX3" fmla="*/ 8679671 w 8679878"/>
              <a:gd name="connsiteY3" fmla="*/ 5421712 h 5428469"/>
              <a:gd name="connsiteX4" fmla="*/ 2968618 w 8679878"/>
              <a:gd name="connsiteY4" fmla="*/ 5423651 h 5428469"/>
              <a:gd name="connsiteX5" fmla="*/ 2971358 w 8679878"/>
              <a:gd name="connsiteY5" fmla="*/ 4282970 h 5428469"/>
              <a:gd name="connsiteX6" fmla="*/ 233272 w 8679878"/>
              <a:gd name="connsiteY6" fmla="*/ 4282617 h 5428469"/>
              <a:gd name="connsiteX7" fmla="*/ 232569 w 8679878"/>
              <a:gd name="connsiteY7" fmla="*/ 5428312 h 5428469"/>
              <a:gd name="connsiteX8" fmla="*/ 101 w 8679878"/>
              <a:gd name="connsiteY8" fmla="*/ 5428469 h 5428469"/>
              <a:gd name="connsiteX0" fmla="*/ 101 w 8679878"/>
              <a:gd name="connsiteY0" fmla="*/ 5428469 h 5428469"/>
              <a:gd name="connsiteX1" fmla="*/ 223 w 8679878"/>
              <a:gd name="connsiteY1" fmla="*/ 2704 h 5428469"/>
              <a:gd name="connsiteX2" fmla="*/ 8679648 w 8679878"/>
              <a:gd name="connsiteY2" fmla="*/ 0 h 5428469"/>
              <a:gd name="connsiteX3" fmla="*/ 8679671 w 8679878"/>
              <a:gd name="connsiteY3" fmla="*/ 5421712 h 5428469"/>
              <a:gd name="connsiteX4" fmla="*/ 2961475 w 8679878"/>
              <a:gd name="connsiteY4" fmla="*/ 5423651 h 5428469"/>
              <a:gd name="connsiteX5" fmla="*/ 2971358 w 8679878"/>
              <a:gd name="connsiteY5" fmla="*/ 4282970 h 5428469"/>
              <a:gd name="connsiteX6" fmla="*/ 233272 w 8679878"/>
              <a:gd name="connsiteY6" fmla="*/ 4282617 h 5428469"/>
              <a:gd name="connsiteX7" fmla="*/ 232569 w 8679878"/>
              <a:gd name="connsiteY7" fmla="*/ 5428312 h 5428469"/>
              <a:gd name="connsiteX8" fmla="*/ 101 w 8679878"/>
              <a:gd name="connsiteY8" fmla="*/ 5428469 h 5428469"/>
              <a:gd name="connsiteX0" fmla="*/ 101 w 8679878"/>
              <a:gd name="connsiteY0" fmla="*/ 5428469 h 5428469"/>
              <a:gd name="connsiteX1" fmla="*/ 223 w 8679878"/>
              <a:gd name="connsiteY1" fmla="*/ 2704 h 5428469"/>
              <a:gd name="connsiteX2" fmla="*/ 8679648 w 8679878"/>
              <a:gd name="connsiteY2" fmla="*/ 0 h 5428469"/>
              <a:gd name="connsiteX3" fmla="*/ 8679671 w 8679878"/>
              <a:gd name="connsiteY3" fmla="*/ 5421712 h 5428469"/>
              <a:gd name="connsiteX4" fmla="*/ 2961475 w 8679878"/>
              <a:gd name="connsiteY4" fmla="*/ 5423651 h 5428469"/>
              <a:gd name="connsiteX5" fmla="*/ 2961833 w 8679878"/>
              <a:gd name="connsiteY5" fmla="*/ 4282970 h 5428469"/>
              <a:gd name="connsiteX6" fmla="*/ 233272 w 8679878"/>
              <a:gd name="connsiteY6" fmla="*/ 4282617 h 5428469"/>
              <a:gd name="connsiteX7" fmla="*/ 232569 w 8679878"/>
              <a:gd name="connsiteY7" fmla="*/ 5428312 h 5428469"/>
              <a:gd name="connsiteX8" fmla="*/ 101 w 8679878"/>
              <a:gd name="connsiteY8" fmla="*/ 5428469 h 5428469"/>
              <a:gd name="connsiteX0" fmla="*/ 101 w 8679878"/>
              <a:gd name="connsiteY0" fmla="*/ 5428469 h 5428469"/>
              <a:gd name="connsiteX1" fmla="*/ 223 w 8679878"/>
              <a:gd name="connsiteY1" fmla="*/ 2704 h 5428469"/>
              <a:gd name="connsiteX2" fmla="*/ 8679648 w 8679878"/>
              <a:gd name="connsiteY2" fmla="*/ 0 h 5428469"/>
              <a:gd name="connsiteX3" fmla="*/ 8679671 w 8679878"/>
              <a:gd name="connsiteY3" fmla="*/ 5421712 h 5428469"/>
              <a:gd name="connsiteX4" fmla="*/ 2961475 w 8679878"/>
              <a:gd name="connsiteY4" fmla="*/ 5423651 h 5428469"/>
              <a:gd name="connsiteX5" fmla="*/ 2961833 w 8679878"/>
              <a:gd name="connsiteY5" fmla="*/ 4282970 h 5428469"/>
              <a:gd name="connsiteX6" fmla="*/ 233272 w 8679878"/>
              <a:gd name="connsiteY6" fmla="*/ 4282617 h 5428469"/>
              <a:gd name="connsiteX7" fmla="*/ 239713 w 8679878"/>
              <a:gd name="connsiteY7" fmla="*/ 5428312 h 5428469"/>
              <a:gd name="connsiteX8" fmla="*/ 101 w 8679878"/>
              <a:gd name="connsiteY8" fmla="*/ 5428469 h 5428469"/>
              <a:gd name="connsiteX0" fmla="*/ 101 w 8679878"/>
              <a:gd name="connsiteY0" fmla="*/ 5428469 h 5428469"/>
              <a:gd name="connsiteX1" fmla="*/ 223 w 8679878"/>
              <a:gd name="connsiteY1" fmla="*/ 2704 h 5428469"/>
              <a:gd name="connsiteX2" fmla="*/ 8679648 w 8679878"/>
              <a:gd name="connsiteY2" fmla="*/ 0 h 5428469"/>
              <a:gd name="connsiteX3" fmla="*/ 8679671 w 8679878"/>
              <a:gd name="connsiteY3" fmla="*/ 5421712 h 5428469"/>
              <a:gd name="connsiteX4" fmla="*/ 2961475 w 8679878"/>
              <a:gd name="connsiteY4" fmla="*/ 5423651 h 5428469"/>
              <a:gd name="connsiteX5" fmla="*/ 2961833 w 8679878"/>
              <a:gd name="connsiteY5" fmla="*/ 4282970 h 5428469"/>
              <a:gd name="connsiteX6" fmla="*/ 240416 w 8679878"/>
              <a:gd name="connsiteY6" fmla="*/ 4282617 h 5428469"/>
              <a:gd name="connsiteX7" fmla="*/ 239713 w 8679878"/>
              <a:gd name="connsiteY7" fmla="*/ 5428312 h 5428469"/>
              <a:gd name="connsiteX8" fmla="*/ 101 w 8679878"/>
              <a:gd name="connsiteY8" fmla="*/ 5428469 h 5428469"/>
              <a:gd name="connsiteX0" fmla="*/ 101 w 8679878"/>
              <a:gd name="connsiteY0" fmla="*/ 5428469 h 5428469"/>
              <a:gd name="connsiteX1" fmla="*/ 223 w 8679878"/>
              <a:gd name="connsiteY1" fmla="*/ 2704 h 5428469"/>
              <a:gd name="connsiteX2" fmla="*/ 8679648 w 8679878"/>
              <a:gd name="connsiteY2" fmla="*/ 0 h 5428469"/>
              <a:gd name="connsiteX3" fmla="*/ 8679671 w 8679878"/>
              <a:gd name="connsiteY3" fmla="*/ 5421712 h 5428469"/>
              <a:gd name="connsiteX4" fmla="*/ 2961475 w 8679878"/>
              <a:gd name="connsiteY4" fmla="*/ 5423651 h 5428469"/>
              <a:gd name="connsiteX5" fmla="*/ 2966595 w 8679878"/>
              <a:gd name="connsiteY5" fmla="*/ 4282970 h 5428469"/>
              <a:gd name="connsiteX6" fmla="*/ 240416 w 8679878"/>
              <a:gd name="connsiteY6" fmla="*/ 4282617 h 5428469"/>
              <a:gd name="connsiteX7" fmla="*/ 239713 w 8679878"/>
              <a:gd name="connsiteY7" fmla="*/ 5428312 h 5428469"/>
              <a:gd name="connsiteX8" fmla="*/ 101 w 8679878"/>
              <a:gd name="connsiteY8" fmla="*/ 5428469 h 5428469"/>
              <a:gd name="connsiteX0" fmla="*/ 101 w 8679878"/>
              <a:gd name="connsiteY0" fmla="*/ 5428469 h 5428469"/>
              <a:gd name="connsiteX1" fmla="*/ 223 w 8679878"/>
              <a:gd name="connsiteY1" fmla="*/ 2704 h 5428469"/>
              <a:gd name="connsiteX2" fmla="*/ 8679648 w 8679878"/>
              <a:gd name="connsiteY2" fmla="*/ 0 h 5428469"/>
              <a:gd name="connsiteX3" fmla="*/ 8679671 w 8679878"/>
              <a:gd name="connsiteY3" fmla="*/ 5421712 h 5428469"/>
              <a:gd name="connsiteX4" fmla="*/ 2968618 w 8679878"/>
              <a:gd name="connsiteY4" fmla="*/ 5426033 h 5428469"/>
              <a:gd name="connsiteX5" fmla="*/ 2966595 w 8679878"/>
              <a:gd name="connsiteY5" fmla="*/ 4282970 h 5428469"/>
              <a:gd name="connsiteX6" fmla="*/ 240416 w 8679878"/>
              <a:gd name="connsiteY6" fmla="*/ 4282617 h 5428469"/>
              <a:gd name="connsiteX7" fmla="*/ 239713 w 8679878"/>
              <a:gd name="connsiteY7" fmla="*/ 5428312 h 5428469"/>
              <a:gd name="connsiteX8" fmla="*/ 101 w 8679878"/>
              <a:gd name="connsiteY8" fmla="*/ 5428469 h 5428469"/>
              <a:gd name="connsiteX0" fmla="*/ 101 w 8679878"/>
              <a:gd name="connsiteY0" fmla="*/ 5428469 h 5428469"/>
              <a:gd name="connsiteX1" fmla="*/ 223 w 8679878"/>
              <a:gd name="connsiteY1" fmla="*/ 2704 h 5428469"/>
              <a:gd name="connsiteX2" fmla="*/ 8679648 w 8679878"/>
              <a:gd name="connsiteY2" fmla="*/ 0 h 5428469"/>
              <a:gd name="connsiteX3" fmla="*/ 8679671 w 8679878"/>
              <a:gd name="connsiteY3" fmla="*/ 5421712 h 5428469"/>
              <a:gd name="connsiteX4" fmla="*/ 2968618 w 8679878"/>
              <a:gd name="connsiteY4" fmla="*/ 5426033 h 5428469"/>
              <a:gd name="connsiteX5" fmla="*/ 2966595 w 8679878"/>
              <a:gd name="connsiteY5" fmla="*/ 4290113 h 5428469"/>
              <a:gd name="connsiteX6" fmla="*/ 240416 w 8679878"/>
              <a:gd name="connsiteY6" fmla="*/ 4282617 h 5428469"/>
              <a:gd name="connsiteX7" fmla="*/ 239713 w 8679878"/>
              <a:gd name="connsiteY7" fmla="*/ 5428312 h 5428469"/>
              <a:gd name="connsiteX8" fmla="*/ 101 w 8679878"/>
              <a:gd name="connsiteY8" fmla="*/ 5428469 h 5428469"/>
              <a:gd name="connsiteX0" fmla="*/ 101 w 8679878"/>
              <a:gd name="connsiteY0" fmla="*/ 5428469 h 5428469"/>
              <a:gd name="connsiteX1" fmla="*/ 223 w 8679878"/>
              <a:gd name="connsiteY1" fmla="*/ 2704 h 5428469"/>
              <a:gd name="connsiteX2" fmla="*/ 8679648 w 8679878"/>
              <a:gd name="connsiteY2" fmla="*/ 0 h 5428469"/>
              <a:gd name="connsiteX3" fmla="*/ 8679671 w 8679878"/>
              <a:gd name="connsiteY3" fmla="*/ 5421712 h 5428469"/>
              <a:gd name="connsiteX4" fmla="*/ 2968618 w 8679878"/>
              <a:gd name="connsiteY4" fmla="*/ 5426033 h 5428469"/>
              <a:gd name="connsiteX5" fmla="*/ 2966595 w 8679878"/>
              <a:gd name="connsiteY5" fmla="*/ 4290113 h 5428469"/>
              <a:gd name="connsiteX6" fmla="*/ 240416 w 8679878"/>
              <a:gd name="connsiteY6" fmla="*/ 4287380 h 5428469"/>
              <a:gd name="connsiteX7" fmla="*/ 239713 w 8679878"/>
              <a:gd name="connsiteY7" fmla="*/ 5428312 h 5428469"/>
              <a:gd name="connsiteX8" fmla="*/ 101 w 8679878"/>
              <a:gd name="connsiteY8" fmla="*/ 5428469 h 5428469"/>
              <a:gd name="connsiteX0" fmla="*/ 101 w 8684538"/>
              <a:gd name="connsiteY0" fmla="*/ 5428469 h 5428469"/>
              <a:gd name="connsiteX1" fmla="*/ 223 w 8684538"/>
              <a:gd name="connsiteY1" fmla="*/ 2704 h 5428469"/>
              <a:gd name="connsiteX2" fmla="*/ 8679648 w 8684538"/>
              <a:gd name="connsiteY2" fmla="*/ 0 h 5428469"/>
              <a:gd name="connsiteX3" fmla="*/ 8684433 w 8684538"/>
              <a:gd name="connsiteY3" fmla="*/ 5424094 h 5428469"/>
              <a:gd name="connsiteX4" fmla="*/ 2968618 w 8684538"/>
              <a:gd name="connsiteY4" fmla="*/ 5426033 h 5428469"/>
              <a:gd name="connsiteX5" fmla="*/ 2966595 w 8684538"/>
              <a:gd name="connsiteY5" fmla="*/ 4290113 h 5428469"/>
              <a:gd name="connsiteX6" fmla="*/ 240416 w 8684538"/>
              <a:gd name="connsiteY6" fmla="*/ 4287380 h 5428469"/>
              <a:gd name="connsiteX7" fmla="*/ 239713 w 8684538"/>
              <a:gd name="connsiteY7" fmla="*/ 5428312 h 5428469"/>
              <a:gd name="connsiteX8" fmla="*/ 101 w 8684538"/>
              <a:gd name="connsiteY8" fmla="*/ 5428469 h 5428469"/>
              <a:gd name="connsiteX0" fmla="*/ 101 w 8684640"/>
              <a:gd name="connsiteY0" fmla="*/ 5428469 h 5428469"/>
              <a:gd name="connsiteX1" fmla="*/ 223 w 8684640"/>
              <a:gd name="connsiteY1" fmla="*/ 2704 h 5428469"/>
              <a:gd name="connsiteX2" fmla="*/ 8684411 w 8684640"/>
              <a:gd name="connsiteY2" fmla="*/ 0 h 5428469"/>
              <a:gd name="connsiteX3" fmla="*/ 8684433 w 8684640"/>
              <a:gd name="connsiteY3" fmla="*/ 5424094 h 5428469"/>
              <a:gd name="connsiteX4" fmla="*/ 2968618 w 8684640"/>
              <a:gd name="connsiteY4" fmla="*/ 5426033 h 5428469"/>
              <a:gd name="connsiteX5" fmla="*/ 2966595 w 8684640"/>
              <a:gd name="connsiteY5" fmla="*/ 4290113 h 5428469"/>
              <a:gd name="connsiteX6" fmla="*/ 240416 w 8684640"/>
              <a:gd name="connsiteY6" fmla="*/ 4287380 h 5428469"/>
              <a:gd name="connsiteX7" fmla="*/ 239713 w 8684640"/>
              <a:gd name="connsiteY7" fmla="*/ 5428312 h 5428469"/>
              <a:gd name="connsiteX8" fmla="*/ 101 w 8684640"/>
              <a:gd name="connsiteY8" fmla="*/ 5428469 h 5428469"/>
              <a:gd name="connsiteX0" fmla="*/ 101 w 8684640"/>
              <a:gd name="connsiteY0" fmla="*/ 5428469 h 5428469"/>
              <a:gd name="connsiteX1" fmla="*/ 223 w 8684640"/>
              <a:gd name="connsiteY1" fmla="*/ 2704 h 5428469"/>
              <a:gd name="connsiteX2" fmla="*/ 8684411 w 8684640"/>
              <a:gd name="connsiteY2" fmla="*/ 0 h 5428469"/>
              <a:gd name="connsiteX3" fmla="*/ 8684433 w 8684640"/>
              <a:gd name="connsiteY3" fmla="*/ 5424094 h 5428469"/>
              <a:gd name="connsiteX4" fmla="*/ 2968618 w 8684640"/>
              <a:gd name="connsiteY4" fmla="*/ 5426033 h 5428469"/>
              <a:gd name="connsiteX5" fmla="*/ 2966595 w 8684640"/>
              <a:gd name="connsiteY5" fmla="*/ 4290113 h 5428469"/>
              <a:gd name="connsiteX6" fmla="*/ 240416 w 8684640"/>
              <a:gd name="connsiteY6" fmla="*/ 4287380 h 5428469"/>
              <a:gd name="connsiteX7" fmla="*/ 232570 w 8684640"/>
              <a:gd name="connsiteY7" fmla="*/ 5428312 h 5428469"/>
              <a:gd name="connsiteX8" fmla="*/ 101 w 8684640"/>
              <a:gd name="connsiteY8" fmla="*/ 5428469 h 5428469"/>
              <a:gd name="connsiteX0" fmla="*/ 101 w 8684640"/>
              <a:gd name="connsiteY0" fmla="*/ 5428469 h 5428469"/>
              <a:gd name="connsiteX1" fmla="*/ 223 w 8684640"/>
              <a:gd name="connsiteY1" fmla="*/ 2704 h 5428469"/>
              <a:gd name="connsiteX2" fmla="*/ 8684411 w 8684640"/>
              <a:gd name="connsiteY2" fmla="*/ 0 h 5428469"/>
              <a:gd name="connsiteX3" fmla="*/ 8684433 w 8684640"/>
              <a:gd name="connsiteY3" fmla="*/ 5424094 h 5428469"/>
              <a:gd name="connsiteX4" fmla="*/ 2968618 w 8684640"/>
              <a:gd name="connsiteY4" fmla="*/ 5426033 h 5428469"/>
              <a:gd name="connsiteX5" fmla="*/ 2966595 w 8684640"/>
              <a:gd name="connsiteY5" fmla="*/ 4290113 h 5428469"/>
              <a:gd name="connsiteX6" fmla="*/ 233273 w 8684640"/>
              <a:gd name="connsiteY6" fmla="*/ 4287380 h 5428469"/>
              <a:gd name="connsiteX7" fmla="*/ 232570 w 8684640"/>
              <a:gd name="connsiteY7" fmla="*/ 5428312 h 5428469"/>
              <a:gd name="connsiteX8" fmla="*/ 101 w 8684640"/>
              <a:gd name="connsiteY8" fmla="*/ 5428469 h 5428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84640" h="5428469">
                <a:moveTo>
                  <a:pt x="101" y="5428469"/>
                </a:moveTo>
                <a:cubicBezTo>
                  <a:pt x="818" y="4873056"/>
                  <a:pt x="-494" y="691467"/>
                  <a:pt x="223" y="2704"/>
                </a:cubicBezTo>
                <a:lnTo>
                  <a:pt x="8684411" y="0"/>
                </a:lnTo>
                <a:cubicBezTo>
                  <a:pt x="8681243" y="1429412"/>
                  <a:pt x="8685612" y="2709666"/>
                  <a:pt x="8684433" y="5424094"/>
                </a:cubicBezTo>
                <a:lnTo>
                  <a:pt x="2968618" y="5426033"/>
                </a:lnTo>
                <a:cubicBezTo>
                  <a:pt x="2969531" y="5045806"/>
                  <a:pt x="2965682" y="4670340"/>
                  <a:pt x="2966595" y="4290113"/>
                </a:cubicBezTo>
                <a:lnTo>
                  <a:pt x="233273" y="4287380"/>
                </a:lnTo>
                <a:cubicBezTo>
                  <a:pt x="233039" y="4666897"/>
                  <a:pt x="232804" y="5048795"/>
                  <a:pt x="232570" y="5428312"/>
                </a:cubicBezTo>
                <a:lnTo>
                  <a:pt x="101" y="5428469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</p:spPr>
        <p:txBody>
          <a:bodyPr anchor="ctr"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624581" y="4509120"/>
            <a:ext cx="3648330" cy="2348880"/>
          </a:xfrm>
        </p:spPr>
        <p:txBody>
          <a:bodyPr lIns="108000" tIns="126000" rIns="144000" bIns="108000" anchor="t" anchorCtr="0"/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Titelmasterformat durch</a:t>
            </a:r>
            <a:br>
              <a:rPr lang="de-DE" dirty="0"/>
            </a:br>
            <a:r>
              <a:rPr lang="de-DE" dirty="0"/>
              <a:t>Klicken bearbeiten</a:t>
            </a:r>
            <a:br>
              <a:rPr lang="de-DE" dirty="0"/>
            </a:b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4"/>
          </p:nvPr>
        </p:nvSpPr>
        <p:spPr>
          <a:xfrm>
            <a:off x="4322701" y="5883621"/>
            <a:ext cx="7575005" cy="487199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5"/>
          </p:nvPr>
        </p:nvSpPr>
        <p:spPr>
          <a:xfrm>
            <a:off x="4322700" y="5689221"/>
            <a:ext cx="480125" cy="216000"/>
          </a:xfrm>
        </p:spPr>
        <p:txBody>
          <a:bodyPr/>
          <a:lstStyle>
            <a:lvl4pPr>
              <a:defRPr>
                <a:solidFill>
                  <a:schemeClr val="bg1"/>
                </a:solidFill>
              </a:defRPr>
            </a:lvl4pPr>
          </a:lstStyle>
          <a:p>
            <a:pPr lvl="3"/>
            <a:fld id="{8D7026E9-6606-4B7C-9DC5-0640007BDBAE}" type="slidenum">
              <a:rPr lang="en-US" smtClean="0"/>
              <a:pPr lvl="3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78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 bwMode="gray">
          <a:xfrm>
            <a:off x="720188" y="835200"/>
            <a:ext cx="11177310" cy="928800"/>
          </a:xfrm>
        </p:spPr>
        <p:txBody>
          <a:bodyPr lIns="0" tIns="0" rIns="0" bIns="0" anchor="b" anchorCtr="0"/>
          <a:lstStyle>
            <a:lvl1pPr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1"/>
          </p:nvPr>
        </p:nvSpPr>
        <p:spPr bwMode="gray">
          <a:xfrm>
            <a:off x="-7284" y="2293516"/>
            <a:ext cx="11908638" cy="3359152"/>
          </a:xfrm>
          <a:custGeom>
            <a:avLst/>
            <a:gdLst>
              <a:gd name="connsiteX0" fmla="*/ 9 w 8683625"/>
              <a:gd name="connsiteY0" fmla="*/ 2073784 h 5429250"/>
              <a:gd name="connsiteX1" fmla="*/ 4341813 w 8683625"/>
              <a:gd name="connsiteY1" fmla="*/ 0 h 5429250"/>
              <a:gd name="connsiteX2" fmla="*/ 8683616 w 8683625"/>
              <a:gd name="connsiteY2" fmla="*/ 2073784 h 5429250"/>
              <a:gd name="connsiteX3" fmla="*/ 7025195 w 8683625"/>
              <a:gd name="connsiteY3" fmla="*/ 5429236 h 5429250"/>
              <a:gd name="connsiteX4" fmla="*/ 1658430 w 8683625"/>
              <a:gd name="connsiteY4" fmla="*/ 5429236 h 5429250"/>
              <a:gd name="connsiteX5" fmla="*/ 9 w 8683625"/>
              <a:gd name="connsiteY5" fmla="*/ 2073784 h 5429250"/>
              <a:gd name="connsiteX0" fmla="*/ 0 w 8691102"/>
              <a:gd name="connsiteY0" fmla="*/ 2076137 h 5431589"/>
              <a:gd name="connsiteX1" fmla="*/ 4341804 w 8691102"/>
              <a:gd name="connsiteY1" fmla="*/ 2353 h 5431589"/>
              <a:gd name="connsiteX2" fmla="*/ 8691102 w 8691102"/>
              <a:gd name="connsiteY2" fmla="*/ 0 h 5431589"/>
              <a:gd name="connsiteX3" fmla="*/ 7025186 w 8691102"/>
              <a:gd name="connsiteY3" fmla="*/ 5431589 h 5431589"/>
              <a:gd name="connsiteX4" fmla="*/ 1658421 w 8691102"/>
              <a:gd name="connsiteY4" fmla="*/ 5431589 h 5431589"/>
              <a:gd name="connsiteX5" fmla="*/ 0 w 8691102"/>
              <a:gd name="connsiteY5" fmla="*/ 2076137 h 5431589"/>
              <a:gd name="connsiteX0" fmla="*/ 0 w 8691102"/>
              <a:gd name="connsiteY0" fmla="*/ 2076137 h 5431589"/>
              <a:gd name="connsiteX1" fmla="*/ 2152 w 8691102"/>
              <a:gd name="connsiteY1" fmla="*/ 9848 h 5431589"/>
              <a:gd name="connsiteX2" fmla="*/ 8691102 w 8691102"/>
              <a:gd name="connsiteY2" fmla="*/ 0 h 5431589"/>
              <a:gd name="connsiteX3" fmla="*/ 7025186 w 8691102"/>
              <a:gd name="connsiteY3" fmla="*/ 5431589 h 5431589"/>
              <a:gd name="connsiteX4" fmla="*/ 1658421 w 8691102"/>
              <a:gd name="connsiteY4" fmla="*/ 5431589 h 5431589"/>
              <a:gd name="connsiteX5" fmla="*/ 0 w 8691102"/>
              <a:gd name="connsiteY5" fmla="*/ 2076137 h 5431589"/>
              <a:gd name="connsiteX0" fmla="*/ 0 w 8691102"/>
              <a:gd name="connsiteY0" fmla="*/ 2076137 h 5431589"/>
              <a:gd name="connsiteX1" fmla="*/ 2152 w 8691102"/>
              <a:gd name="connsiteY1" fmla="*/ 9848 h 5431589"/>
              <a:gd name="connsiteX2" fmla="*/ 8691102 w 8691102"/>
              <a:gd name="connsiteY2" fmla="*/ 0 h 5431589"/>
              <a:gd name="connsiteX3" fmla="*/ 8681599 w 8691102"/>
              <a:gd name="connsiteY3" fmla="*/ 5424094 h 5431589"/>
              <a:gd name="connsiteX4" fmla="*/ 1658421 w 8691102"/>
              <a:gd name="connsiteY4" fmla="*/ 5431589 h 5431589"/>
              <a:gd name="connsiteX5" fmla="*/ 0 w 8691102"/>
              <a:gd name="connsiteY5" fmla="*/ 2076137 h 5431589"/>
              <a:gd name="connsiteX0" fmla="*/ 0 w 8691102"/>
              <a:gd name="connsiteY0" fmla="*/ 2076137 h 5431589"/>
              <a:gd name="connsiteX1" fmla="*/ 2152 w 8691102"/>
              <a:gd name="connsiteY1" fmla="*/ 9848 h 5431589"/>
              <a:gd name="connsiteX2" fmla="*/ 8691102 w 8691102"/>
              <a:gd name="connsiteY2" fmla="*/ 0 h 5431589"/>
              <a:gd name="connsiteX3" fmla="*/ 8681599 w 8691102"/>
              <a:gd name="connsiteY3" fmla="*/ 5424094 h 5431589"/>
              <a:gd name="connsiteX4" fmla="*/ 2985050 w 8691102"/>
              <a:gd name="connsiteY4" fmla="*/ 5431589 h 5431589"/>
              <a:gd name="connsiteX5" fmla="*/ 0 w 8691102"/>
              <a:gd name="connsiteY5" fmla="*/ 2076137 h 5431589"/>
              <a:gd name="connsiteX0" fmla="*/ 0 w 8698598"/>
              <a:gd name="connsiteY0" fmla="*/ 5418944 h 5431589"/>
              <a:gd name="connsiteX1" fmla="*/ 9648 w 8698598"/>
              <a:gd name="connsiteY1" fmla="*/ 9848 h 5431589"/>
              <a:gd name="connsiteX2" fmla="*/ 8698598 w 8698598"/>
              <a:gd name="connsiteY2" fmla="*/ 0 h 5431589"/>
              <a:gd name="connsiteX3" fmla="*/ 8689095 w 8698598"/>
              <a:gd name="connsiteY3" fmla="*/ 5424094 h 5431589"/>
              <a:gd name="connsiteX4" fmla="*/ 2992546 w 8698598"/>
              <a:gd name="connsiteY4" fmla="*/ 5431589 h 5431589"/>
              <a:gd name="connsiteX5" fmla="*/ 0 w 8698598"/>
              <a:gd name="connsiteY5" fmla="*/ 5418944 h 5431589"/>
              <a:gd name="connsiteX0" fmla="*/ 0 w 8698598"/>
              <a:gd name="connsiteY0" fmla="*/ 5418944 h 5431589"/>
              <a:gd name="connsiteX1" fmla="*/ 9648 w 8698598"/>
              <a:gd name="connsiteY1" fmla="*/ 9848 h 5431589"/>
              <a:gd name="connsiteX2" fmla="*/ 8698598 w 8698598"/>
              <a:gd name="connsiteY2" fmla="*/ 0 h 5431589"/>
              <a:gd name="connsiteX3" fmla="*/ 8689095 w 8698598"/>
              <a:gd name="connsiteY3" fmla="*/ 5424094 h 5431589"/>
              <a:gd name="connsiteX4" fmla="*/ 2992546 w 8698598"/>
              <a:gd name="connsiteY4" fmla="*/ 5431589 h 5431589"/>
              <a:gd name="connsiteX5" fmla="*/ 1353998 w 8698598"/>
              <a:gd name="connsiteY5" fmla="*/ 5421871 h 5431589"/>
              <a:gd name="connsiteX6" fmla="*/ 0 w 8698598"/>
              <a:gd name="connsiteY6" fmla="*/ 5418944 h 5431589"/>
              <a:gd name="connsiteX0" fmla="*/ 0 w 8698598"/>
              <a:gd name="connsiteY0" fmla="*/ 5418944 h 5431589"/>
              <a:gd name="connsiteX1" fmla="*/ 9648 w 8698598"/>
              <a:gd name="connsiteY1" fmla="*/ 9848 h 5431589"/>
              <a:gd name="connsiteX2" fmla="*/ 8698598 w 8698598"/>
              <a:gd name="connsiteY2" fmla="*/ 0 h 5431589"/>
              <a:gd name="connsiteX3" fmla="*/ 8689095 w 8698598"/>
              <a:gd name="connsiteY3" fmla="*/ 5424094 h 5431589"/>
              <a:gd name="connsiteX4" fmla="*/ 2992546 w 8698598"/>
              <a:gd name="connsiteY4" fmla="*/ 5431589 h 5431589"/>
              <a:gd name="connsiteX5" fmla="*/ 252221 w 8698598"/>
              <a:gd name="connsiteY5" fmla="*/ 4282618 h 5431589"/>
              <a:gd name="connsiteX6" fmla="*/ 0 w 8698598"/>
              <a:gd name="connsiteY6" fmla="*/ 5418944 h 5431589"/>
              <a:gd name="connsiteX0" fmla="*/ 0 w 8698598"/>
              <a:gd name="connsiteY0" fmla="*/ 5418944 h 5431589"/>
              <a:gd name="connsiteX1" fmla="*/ 9648 w 8698598"/>
              <a:gd name="connsiteY1" fmla="*/ 9848 h 5431589"/>
              <a:gd name="connsiteX2" fmla="*/ 8698598 w 8698598"/>
              <a:gd name="connsiteY2" fmla="*/ 0 h 5431589"/>
              <a:gd name="connsiteX3" fmla="*/ 8689095 w 8698598"/>
              <a:gd name="connsiteY3" fmla="*/ 5424094 h 5431589"/>
              <a:gd name="connsiteX4" fmla="*/ 2992546 w 8698598"/>
              <a:gd name="connsiteY4" fmla="*/ 5431589 h 5431589"/>
              <a:gd name="connsiteX5" fmla="*/ 252221 w 8698598"/>
              <a:gd name="connsiteY5" fmla="*/ 4282618 h 5431589"/>
              <a:gd name="connsiteX6" fmla="*/ 79834 w 8698598"/>
              <a:gd name="connsiteY6" fmla="*/ 5114572 h 5431589"/>
              <a:gd name="connsiteX7" fmla="*/ 0 w 8698598"/>
              <a:gd name="connsiteY7" fmla="*/ 5418944 h 5431589"/>
              <a:gd name="connsiteX0" fmla="*/ 0 w 8698598"/>
              <a:gd name="connsiteY0" fmla="*/ 5418944 h 5431589"/>
              <a:gd name="connsiteX1" fmla="*/ 9648 w 8698598"/>
              <a:gd name="connsiteY1" fmla="*/ 9848 h 5431589"/>
              <a:gd name="connsiteX2" fmla="*/ 8698598 w 8698598"/>
              <a:gd name="connsiteY2" fmla="*/ 0 h 5431589"/>
              <a:gd name="connsiteX3" fmla="*/ 8689095 w 8698598"/>
              <a:gd name="connsiteY3" fmla="*/ 5424094 h 5431589"/>
              <a:gd name="connsiteX4" fmla="*/ 2992546 w 8698598"/>
              <a:gd name="connsiteY4" fmla="*/ 5431589 h 5431589"/>
              <a:gd name="connsiteX5" fmla="*/ 252221 w 8698598"/>
              <a:gd name="connsiteY5" fmla="*/ 4282618 h 5431589"/>
              <a:gd name="connsiteX6" fmla="*/ 237231 w 8698598"/>
              <a:gd name="connsiteY6" fmla="*/ 5406881 h 5431589"/>
              <a:gd name="connsiteX7" fmla="*/ 0 w 8698598"/>
              <a:gd name="connsiteY7" fmla="*/ 5418944 h 5431589"/>
              <a:gd name="connsiteX0" fmla="*/ 0 w 8698598"/>
              <a:gd name="connsiteY0" fmla="*/ 5418944 h 5431589"/>
              <a:gd name="connsiteX1" fmla="*/ 9648 w 8698598"/>
              <a:gd name="connsiteY1" fmla="*/ 9848 h 5431589"/>
              <a:gd name="connsiteX2" fmla="*/ 8698598 w 8698598"/>
              <a:gd name="connsiteY2" fmla="*/ 0 h 5431589"/>
              <a:gd name="connsiteX3" fmla="*/ 8689095 w 8698598"/>
              <a:gd name="connsiteY3" fmla="*/ 5424094 h 5431589"/>
              <a:gd name="connsiteX4" fmla="*/ 2992546 w 8698598"/>
              <a:gd name="connsiteY4" fmla="*/ 5431589 h 5431589"/>
              <a:gd name="connsiteX5" fmla="*/ 1174116 w 8698598"/>
              <a:gd name="connsiteY5" fmla="*/ 4664868 h 5431589"/>
              <a:gd name="connsiteX6" fmla="*/ 252221 w 8698598"/>
              <a:gd name="connsiteY6" fmla="*/ 4282618 h 5431589"/>
              <a:gd name="connsiteX7" fmla="*/ 237231 w 8698598"/>
              <a:gd name="connsiteY7" fmla="*/ 5406881 h 5431589"/>
              <a:gd name="connsiteX8" fmla="*/ 0 w 8698598"/>
              <a:gd name="connsiteY8" fmla="*/ 5418944 h 5431589"/>
              <a:gd name="connsiteX0" fmla="*/ 0 w 8698598"/>
              <a:gd name="connsiteY0" fmla="*/ 5418944 h 5431589"/>
              <a:gd name="connsiteX1" fmla="*/ 9648 w 8698598"/>
              <a:gd name="connsiteY1" fmla="*/ 9848 h 5431589"/>
              <a:gd name="connsiteX2" fmla="*/ 8698598 w 8698598"/>
              <a:gd name="connsiteY2" fmla="*/ 0 h 5431589"/>
              <a:gd name="connsiteX3" fmla="*/ 8689095 w 8698598"/>
              <a:gd name="connsiteY3" fmla="*/ 5424094 h 5431589"/>
              <a:gd name="connsiteX4" fmla="*/ 2992546 w 8698598"/>
              <a:gd name="connsiteY4" fmla="*/ 5431589 h 5431589"/>
              <a:gd name="connsiteX5" fmla="*/ 2987926 w 8698598"/>
              <a:gd name="connsiteY5" fmla="*/ 4290114 h 5431589"/>
              <a:gd name="connsiteX6" fmla="*/ 252221 w 8698598"/>
              <a:gd name="connsiteY6" fmla="*/ 4282618 h 5431589"/>
              <a:gd name="connsiteX7" fmla="*/ 237231 w 8698598"/>
              <a:gd name="connsiteY7" fmla="*/ 5406881 h 5431589"/>
              <a:gd name="connsiteX8" fmla="*/ 0 w 8698598"/>
              <a:gd name="connsiteY8" fmla="*/ 5418944 h 5431589"/>
              <a:gd name="connsiteX0" fmla="*/ 0 w 8698598"/>
              <a:gd name="connsiteY0" fmla="*/ 5418944 h 5431589"/>
              <a:gd name="connsiteX1" fmla="*/ 9648 w 8698598"/>
              <a:gd name="connsiteY1" fmla="*/ 9848 h 5431589"/>
              <a:gd name="connsiteX2" fmla="*/ 8698598 w 8698598"/>
              <a:gd name="connsiteY2" fmla="*/ 0 h 5431589"/>
              <a:gd name="connsiteX3" fmla="*/ 8696239 w 8698598"/>
              <a:gd name="connsiteY3" fmla="*/ 5428856 h 5431589"/>
              <a:gd name="connsiteX4" fmla="*/ 2992546 w 8698598"/>
              <a:gd name="connsiteY4" fmla="*/ 5431589 h 5431589"/>
              <a:gd name="connsiteX5" fmla="*/ 2987926 w 8698598"/>
              <a:gd name="connsiteY5" fmla="*/ 4290114 h 5431589"/>
              <a:gd name="connsiteX6" fmla="*/ 252221 w 8698598"/>
              <a:gd name="connsiteY6" fmla="*/ 4282618 h 5431589"/>
              <a:gd name="connsiteX7" fmla="*/ 237231 w 8698598"/>
              <a:gd name="connsiteY7" fmla="*/ 5406881 h 5431589"/>
              <a:gd name="connsiteX8" fmla="*/ 0 w 8698598"/>
              <a:gd name="connsiteY8" fmla="*/ 5418944 h 5431589"/>
              <a:gd name="connsiteX0" fmla="*/ 0 w 8698598"/>
              <a:gd name="connsiteY0" fmla="*/ 5418944 h 5431589"/>
              <a:gd name="connsiteX1" fmla="*/ 9648 w 8698598"/>
              <a:gd name="connsiteY1" fmla="*/ 9848 h 5431589"/>
              <a:gd name="connsiteX2" fmla="*/ 8698598 w 8698598"/>
              <a:gd name="connsiteY2" fmla="*/ 0 h 5431589"/>
              <a:gd name="connsiteX3" fmla="*/ 8696239 w 8698598"/>
              <a:gd name="connsiteY3" fmla="*/ 5428856 h 5431589"/>
              <a:gd name="connsiteX4" fmla="*/ 2992546 w 8698598"/>
              <a:gd name="connsiteY4" fmla="*/ 5431589 h 5431589"/>
              <a:gd name="connsiteX5" fmla="*/ 2987926 w 8698598"/>
              <a:gd name="connsiteY5" fmla="*/ 4290114 h 5431589"/>
              <a:gd name="connsiteX6" fmla="*/ 252221 w 8698598"/>
              <a:gd name="connsiteY6" fmla="*/ 4282618 h 5431589"/>
              <a:gd name="connsiteX7" fmla="*/ 237231 w 8698598"/>
              <a:gd name="connsiteY7" fmla="*/ 5406881 h 5431589"/>
              <a:gd name="connsiteX8" fmla="*/ 0 w 8698598"/>
              <a:gd name="connsiteY8" fmla="*/ 5418944 h 5431589"/>
              <a:gd name="connsiteX0" fmla="*/ 0 w 8698598"/>
              <a:gd name="connsiteY0" fmla="*/ 5418944 h 5431589"/>
              <a:gd name="connsiteX1" fmla="*/ 9648 w 8698598"/>
              <a:gd name="connsiteY1" fmla="*/ 9848 h 5431589"/>
              <a:gd name="connsiteX2" fmla="*/ 8698598 w 8698598"/>
              <a:gd name="connsiteY2" fmla="*/ 0 h 5431589"/>
              <a:gd name="connsiteX3" fmla="*/ 8696239 w 8698598"/>
              <a:gd name="connsiteY3" fmla="*/ 5428856 h 5431589"/>
              <a:gd name="connsiteX4" fmla="*/ 2985186 w 8698598"/>
              <a:gd name="connsiteY4" fmla="*/ 5430795 h 5431589"/>
              <a:gd name="connsiteX5" fmla="*/ 2992546 w 8698598"/>
              <a:gd name="connsiteY5" fmla="*/ 5431589 h 5431589"/>
              <a:gd name="connsiteX6" fmla="*/ 2987926 w 8698598"/>
              <a:gd name="connsiteY6" fmla="*/ 4290114 h 5431589"/>
              <a:gd name="connsiteX7" fmla="*/ 252221 w 8698598"/>
              <a:gd name="connsiteY7" fmla="*/ 4282618 h 5431589"/>
              <a:gd name="connsiteX8" fmla="*/ 237231 w 8698598"/>
              <a:gd name="connsiteY8" fmla="*/ 5406881 h 5431589"/>
              <a:gd name="connsiteX9" fmla="*/ 0 w 8698598"/>
              <a:gd name="connsiteY9" fmla="*/ 5418944 h 5431589"/>
              <a:gd name="connsiteX0" fmla="*/ 0 w 8698598"/>
              <a:gd name="connsiteY0" fmla="*/ 5418944 h 5488739"/>
              <a:gd name="connsiteX1" fmla="*/ 9648 w 8698598"/>
              <a:gd name="connsiteY1" fmla="*/ 9848 h 5488739"/>
              <a:gd name="connsiteX2" fmla="*/ 8698598 w 8698598"/>
              <a:gd name="connsiteY2" fmla="*/ 0 h 5488739"/>
              <a:gd name="connsiteX3" fmla="*/ 8696239 w 8698598"/>
              <a:gd name="connsiteY3" fmla="*/ 5428856 h 5488739"/>
              <a:gd name="connsiteX4" fmla="*/ 2985186 w 8698598"/>
              <a:gd name="connsiteY4" fmla="*/ 5430795 h 5488739"/>
              <a:gd name="connsiteX5" fmla="*/ 3023502 w 8698598"/>
              <a:gd name="connsiteY5" fmla="*/ 5488739 h 5488739"/>
              <a:gd name="connsiteX6" fmla="*/ 2987926 w 8698598"/>
              <a:gd name="connsiteY6" fmla="*/ 4290114 h 5488739"/>
              <a:gd name="connsiteX7" fmla="*/ 252221 w 8698598"/>
              <a:gd name="connsiteY7" fmla="*/ 4282618 h 5488739"/>
              <a:gd name="connsiteX8" fmla="*/ 237231 w 8698598"/>
              <a:gd name="connsiteY8" fmla="*/ 5406881 h 5488739"/>
              <a:gd name="connsiteX9" fmla="*/ 0 w 8698598"/>
              <a:gd name="connsiteY9" fmla="*/ 5418944 h 5488739"/>
              <a:gd name="connsiteX0" fmla="*/ 0 w 8698598"/>
              <a:gd name="connsiteY0" fmla="*/ 5418944 h 5430795"/>
              <a:gd name="connsiteX1" fmla="*/ 9648 w 8698598"/>
              <a:gd name="connsiteY1" fmla="*/ 9848 h 5430795"/>
              <a:gd name="connsiteX2" fmla="*/ 8698598 w 8698598"/>
              <a:gd name="connsiteY2" fmla="*/ 0 h 5430795"/>
              <a:gd name="connsiteX3" fmla="*/ 8696239 w 8698598"/>
              <a:gd name="connsiteY3" fmla="*/ 5428856 h 5430795"/>
              <a:gd name="connsiteX4" fmla="*/ 2985186 w 8698598"/>
              <a:gd name="connsiteY4" fmla="*/ 5430795 h 5430795"/>
              <a:gd name="connsiteX5" fmla="*/ 2928252 w 8698598"/>
              <a:gd name="connsiteY5" fmla="*/ 5231564 h 5430795"/>
              <a:gd name="connsiteX6" fmla="*/ 2987926 w 8698598"/>
              <a:gd name="connsiteY6" fmla="*/ 4290114 h 5430795"/>
              <a:gd name="connsiteX7" fmla="*/ 252221 w 8698598"/>
              <a:gd name="connsiteY7" fmla="*/ 4282618 h 5430795"/>
              <a:gd name="connsiteX8" fmla="*/ 237231 w 8698598"/>
              <a:gd name="connsiteY8" fmla="*/ 5406881 h 5430795"/>
              <a:gd name="connsiteX9" fmla="*/ 0 w 8698598"/>
              <a:gd name="connsiteY9" fmla="*/ 5418944 h 5430795"/>
              <a:gd name="connsiteX0" fmla="*/ 0 w 8698598"/>
              <a:gd name="connsiteY0" fmla="*/ 5418944 h 5430795"/>
              <a:gd name="connsiteX1" fmla="*/ 9648 w 8698598"/>
              <a:gd name="connsiteY1" fmla="*/ 9848 h 5430795"/>
              <a:gd name="connsiteX2" fmla="*/ 8698598 w 8698598"/>
              <a:gd name="connsiteY2" fmla="*/ 0 h 5430795"/>
              <a:gd name="connsiteX3" fmla="*/ 8696239 w 8698598"/>
              <a:gd name="connsiteY3" fmla="*/ 5428856 h 5430795"/>
              <a:gd name="connsiteX4" fmla="*/ 2985186 w 8698598"/>
              <a:gd name="connsiteY4" fmla="*/ 5430795 h 5430795"/>
              <a:gd name="connsiteX5" fmla="*/ 2987926 w 8698598"/>
              <a:gd name="connsiteY5" fmla="*/ 4290114 h 5430795"/>
              <a:gd name="connsiteX6" fmla="*/ 252221 w 8698598"/>
              <a:gd name="connsiteY6" fmla="*/ 4282618 h 5430795"/>
              <a:gd name="connsiteX7" fmla="*/ 237231 w 8698598"/>
              <a:gd name="connsiteY7" fmla="*/ 5406881 h 5430795"/>
              <a:gd name="connsiteX8" fmla="*/ 0 w 8698598"/>
              <a:gd name="connsiteY8" fmla="*/ 5418944 h 5430795"/>
              <a:gd name="connsiteX0" fmla="*/ 0 w 8698598"/>
              <a:gd name="connsiteY0" fmla="*/ 5418944 h 5430795"/>
              <a:gd name="connsiteX1" fmla="*/ 9648 w 8698598"/>
              <a:gd name="connsiteY1" fmla="*/ 9848 h 5430795"/>
              <a:gd name="connsiteX2" fmla="*/ 8698598 w 8698598"/>
              <a:gd name="connsiteY2" fmla="*/ 0 h 5430795"/>
              <a:gd name="connsiteX3" fmla="*/ 8696239 w 8698598"/>
              <a:gd name="connsiteY3" fmla="*/ 5428856 h 5430795"/>
              <a:gd name="connsiteX4" fmla="*/ 2985186 w 8698598"/>
              <a:gd name="connsiteY4" fmla="*/ 5430795 h 5430795"/>
              <a:gd name="connsiteX5" fmla="*/ 2987926 w 8698598"/>
              <a:gd name="connsiteY5" fmla="*/ 4290114 h 5430795"/>
              <a:gd name="connsiteX6" fmla="*/ 352234 w 8698598"/>
              <a:gd name="connsiteY6" fmla="*/ 4399299 h 5430795"/>
              <a:gd name="connsiteX7" fmla="*/ 237231 w 8698598"/>
              <a:gd name="connsiteY7" fmla="*/ 5406881 h 5430795"/>
              <a:gd name="connsiteX8" fmla="*/ 0 w 8698598"/>
              <a:gd name="connsiteY8" fmla="*/ 5418944 h 5430795"/>
              <a:gd name="connsiteX0" fmla="*/ 0 w 8698598"/>
              <a:gd name="connsiteY0" fmla="*/ 5418944 h 5430795"/>
              <a:gd name="connsiteX1" fmla="*/ 9648 w 8698598"/>
              <a:gd name="connsiteY1" fmla="*/ 9848 h 5430795"/>
              <a:gd name="connsiteX2" fmla="*/ 8698598 w 8698598"/>
              <a:gd name="connsiteY2" fmla="*/ 0 h 5430795"/>
              <a:gd name="connsiteX3" fmla="*/ 8696239 w 8698598"/>
              <a:gd name="connsiteY3" fmla="*/ 5428856 h 5430795"/>
              <a:gd name="connsiteX4" fmla="*/ 2985186 w 8698598"/>
              <a:gd name="connsiteY4" fmla="*/ 5430795 h 5430795"/>
              <a:gd name="connsiteX5" fmla="*/ 2987926 w 8698598"/>
              <a:gd name="connsiteY5" fmla="*/ 4290114 h 5430795"/>
              <a:gd name="connsiteX6" fmla="*/ 249840 w 8698598"/>
              <a:gd name="connsiteY6" fmla="*/ 4289761 h 5430795"/>
              <a:gd name="connsiteX7" fmla="*/ 237231 w 8698598"/>
              <a:gd name="connsiteY7" fmla="*/ 5406881 h 5430795"/>
              <a:gd name="connsiteX8" fmla="*/ 0 w 8698598"/>
              <a:gd name="connsiteY8" fmla="*/ 5418944 h 5430795"/>
              <a:gd name="connsiteX0" fmla="*/ 0 w 8698598"/>
              <a:gd name="connsiteY0" fmla="*/ 5418944 h 5430795"/>
              <a:gd name="connsiteX1" fmla="*/ 9648 w 8698598"/>
              <a:gd name="connsiteY1" fmla="*/ 9848 h 5430795"/>
              <a:gd name="connsiteX2" fmla="*/ 8698598 w 8698598"/>
              <a:gd name="connsiteY2" fmla="*/ 0 h 5430795"/>
              <a:gd name="connsiteX3" fmla="*/ 8696239 w 8698598"/>
              <a:gd name="connsiteY3" fmla="*/ 5428856 h 5430795"/>
              <a:gd name="connsiteX4" fmla="*/ 2985186 w 8698598"/>
              <a:gd name="connsiteY4" fmla="*/ 5430795 h 5430795"/>
              <a:gd name="connsiteX5" fmla="*/ 2987926 w 8698598"/>
              <a:gd name="connsiteY5" fmla="*/ 4290114 h 5430795"/>
              <a:gd name="connsiteX6" fmla="*/ 249840 w 8698598"/>
              <a:gd name="connsiteY6" fmla="*/ 4289761 h 5430795"/>
              <a:gd name="connsiteX7" fmla="*/ 249137 w 8698598"/>
              <a:gd name="connsiteY7" fmla="*/ 5428312 h 5430795"/>
              <a:gd name="connsiteX8" fmla="*/ 0 w 8698598"/>
              <a:gd name="connsiteY8" fmla="*/ 5418944 h 5430795"/>
              <a:gd name="connsiteX0" fmla="*/ 7065 w 8688994"/>
              <a:gd name="connsiteY0" fmla="*/ 5428469 h 5430795"/>
              <a:gd name="connsiteX1" fmla="*/ 44 w 8688994"/>
              <a:gd name="connsiteY1" fmla="*/ 9848 h 5430795"/>
              <a:gd name="connsiteX2" fmla="*/ 8688994 w 8688994"/>
              <a:gd name="connsiteY2" fmla="*/ 0 h 5430795"/>
              <a:gd name="connsiteX3" fmla="*/ 8686635 w 8688994"/>
              <a:gd name="connsiteY3" fmla="*/ 5428856 h 5430795"/>
              <a:gd name="connsiteX4" fmla="*/ 2975582 w 8688994"/>
              <a:gd name="connsiteY4" fmla="*/ 5430795 h 5430795"/>
              <a:gd name="connsiteX5" fmla="*/ 2978322 w 8688994"/>
              <a:gd name="connsiteY5" fmla="*/ 4290114 h 5430795"/>
              <a:gd name="connsiteX6" fmla="*/ 240236 w 8688994"/>
              <a:gd name="connsiteY6" fmla="*/ 4289761 h 5430795"/>
              <a:gd name="connsiteX7" fmla="*/ 239533 w 8688994"/>
              <a:gd name="connsiteY7" fmla="*/ 5428312 h 5430795"/>
              <a:gd name="connsiteX8" fmla="*/ 7065 w 8688994"/>
              <a:gd name="connsiteY8" fmla="*/ 5428469 h 5430795"/>
              <a:gd name="connsiteX0" fmla="*/ 7065 w 8688994"/>
              <a:gd name="connsiteY0" fmla="*/ 5435613 h 5435613"/>
              <a:gd name="connsiteX1" fmla="*/ 44 w 8688994"/>
              <a:gd name="connsiteY1" fmla="*/ 9848 h 5435613"/>
              <a:gd name="connsiteX2" fmla="*/ 8688994 w 8688994"/>
              <a:gd name="connsiteY2" fmla="*/ 0 h 5435613"/>
              <a:gd name="connsiteX3" fmla="*/ 8686635 w 8688994"/>
              <a:gd name="connsiteY3" fmla="*/ 5428856 h 5435613"/>
              <a:gd name="connsiteX4" fmla="*/ 2975582 w 8688994"/>
              <a:gd name="connsiteY4" fmla="*/ 5430795 h 5435613"/>
              <a:gd name="connsiteX5" fmla="*/ 2978322 w 8688994"/>
              <a:gd name="connsiteY5" fmla="*/ 4290114 h 5435613"/>
              <a:gd name="connsiteX6" fmla="*/ 240236 w 8688994"/>
              <a:gd name="connsiteY6" fmla="*/ 4289761 h 5435613"/>
              <a:gd name="connsiteX7" fmla="*/ 239533 w 8688994"/>
              <a:gd name="connsiteY7" fmla="*/ 5428312 h 5435613"/>
              <a:gd name="connsiteX8" fmla="*/ 7065 w 8688994"/>
              <a:gd name="connsiteY8" fmla="*/ 5435613 h 5435613"/>
              <a:gd name="connsiteX0" fmla="*/ 7065 w 8688994"/>
              <a:gd name="connsiteY0" fmla="*/ 5435613 h 5435613"/>
              <a:gd name="connsiteX1" fmla="*/ 44 w 8688994"/>
              <a:gd name="connsiteY1" fmla="*/ 9848 h 5435613"/>
              <a:gd name="connsiteX2" fmla="*/ 8688994 w 8688994"/>
              <a:gd name="connsiteY2" fmla="*/ 0 h 5435613"/>
              <a:gd name="connsiteX3" fmla="*/ 8686635 w 8688994"/>
              <a:gd name="connsiteY3" fmla="*/ 5428856 h 5435613"/>
              <a:gd name="connsiteX4" fmla="*/ 2975582 w 8688994"/>
              <a:gd name="connsiteY4" fmla="*/ 5430795 h 5435613"/>
              <a:gd name="connsiteX5" fmla="*/ 2978322 w 8688994"/>
              <a:gd name="connsiteY5" fmla="*/ 4290114 h 5435613"/>
              <a:gd name="connsiteX6" fmla="*/ 240236 w 8688994"/>
              <a:gd name="connsiteY6" fmla="*/ 4289761 h 5435613"/>
              <a:gd name="connsiteX7" fmla="*/ 239533 w 8688994"/>
              <a:gd name="connsiteY7" fmla="*/ 5435456 h 5435613"/>
              <a:gd name="connsiteX8" fmla="*/ 7065 w 8688994"/>
              <a:gd name="connsiteY8" fmla="*/ 5435613 h 5435613"/>
              <a:gd name="connsiteX0" fmla="*/ 7065 w 8688994"/>
              <a:gd name="connsiteY0" fmla="*/ 5435613 h 5435613"/>
              <a:gd name="connsiteX1" fmla="*/ 44 w 8688994"/>
              <a:gd name="connsiteY1" fmla="*/ 9848 h 5435613"/>
              <a:gd name="connsiteX2" fmla="*/ 8688994 w 8688994"/>
              <a:gd name="connsiteY2" fmla="*/ 0 h 5435613"/>
              <a:gd name="connsiteX3" fmla="*/ 8686635 w 8688994"/>
              <a:gd name="connsiteY3" fmla="*/ 5428856 h 5435613"/>
              <a:gd name="connsiteX4" fmla="*/ 2975582 w 8688994"/>
              <a:gd name="connsiteY4" fmla="*/ 5430795 h 5435613"/>
              <a:gd name="connsiteX5" fmla="*/ 2978322 w 8688994"/>
              <a:gd name="connsiteY5" fmla="*/ 4290114 h 5435613"/>
              <a:gd name="connsiteX6" fmla="*/ 240236 w 8688994"/>
              <a:gd name="connsiteY6" fmla="*/ 4289761 h 5435613"/>
              <a:gd name="connsiteX7" fmla="*/ 239533 w 8688994"/>
              <a:gd name="connsiteY7" fmla="*/ 5435456 h 5435613"/>
              <a:gd name="connsiteX8" fmla="*/ 7065 w 8688994"/>
              <a:gd name="connsiteY8" fmla="*/ 5435613 h 5435613"/>
              <a:gd name="connsiteX0" fmla="*/ 2352 w 8684281"/>
              <a:gd name="connsiteY0" fmla="*/ 5435613 h 5435613"/>
              <a:gd name="connsiteX1" fmla="*/ 93 w 8684281"/>
              <a:gd name="connsiteY1" fmla="*/ 9848 h 5435613"/>
              <a:gd name="connsiteX2" fmla="*/ 8684281 w 8684281"/>
              <a:gd name="connsiteY2" fmla="*/ 0 h 5435613"/>
              <a:gd name="connsiteX3" fmla="*/ 8681922 w 8684281"/>
              <a:gd name="connsiteY3" fmla="*/ 5428856 h 5435613"/>
              <a:gd name="connsiteX4" fmla="*/ 2970869 w 8684281"/>
              <a:gd name="connsiteY4" fmla="*/ 5430795 h 5435613"/>
              <a:gd name="connsiteX5" fmla="*/ 2973609 w 8684281"/>
              <a:gd name="connsiteY5" fmla="*/ 4290114 h 5435613"/>
              <a:gd name="connsiteX6" fmla="*/ 235523 w 8684281"/>
              <a:gd name="connsiteY6" fmla="*/ 4289761 h 5435613"/>
              <a:gd name="connsiteX7" fmla="*/ 234820 w 8684281"/>
              <a:gd name="connsiteY7" fmla="*/ 5435456 h 5435613"/>
              <a:gd name="connsiteX8" fmla="*/ 2352 w 8684281"/>
              <a:gd name="connsiteY8" fmla="*/ 5435613 h 5435613"/>
              <a:gd name="connsiteX0" fmla="*/ 101 w 8682030"/>
              <a:gd name="connsiteY0" fmla="*/ 5435613 h 5435613"/>
              <a:gd name="connsiteX1" fmla="*/ 223 w 8682030"/>
              <a:gd name="connsiteY1" fmla="*/ 9848 h 5435613"/>
              <a:gd name="connsiteX2" fmla="*/ 8682030 w 8682030"/>
              <a:gd name="connsiteY2" fmla="*/ 0 h 5435613"/>
              <a:gd name="connsiteX3" fmla="*/ 8679671 w 8682030"/>
              <a:gd name="connsiteY3" fmla="*/ 5428856 h 5435613"/>
              <a:gd name="connsiteX4" fmla="*/ 2968618 w 8682030"/>
              <a:gd name="connsiteY4" fmla="*/ 5430795 h 5435613"/>
              <a:gd name="connsiteX5" fmla="*/ 2971358 w 8682030"/>
              <a:gd name="connsiteY5" fmla="*/ 4290114 h 5435613"/>
              <a:gd name="connsiteX6" fmla="*/ 233272 w 8682030"/>
              <a:gd name="connsiteY6" fmla="*/ 4289761 h 5435613"/>
              <a:gd name="connsiteX7" fmla="*/ 232569 w 8682030"/>
              <a:gd name="connsiteY7" fmla="*/ 5435456 h 5435613"/>
              <a:gd name="connsiteX8" fmla="*/ 101 w 8682030"/>
              <a:gd name="connsiteY8" fmla="*/ 5435613 h 5435613"/>
              <a:gd name="connsiteX0" fmla="*/ 101 w 8682030"/>
              <a:gd name="connsiteY0" fmla="*/ 5435613 h 5435613"/>
              <a:gd name="connsiteX1" fmla="*/ 223 w 8682030"/>
              <a:gd name="connsiteY1" fmla="*/ 9848 h 5435613"/>
              <a:gd name="connsiteX2" fmla="*/ 8682030 w 8682030"/>
              <a:gd name="connsiteY2" fmla="*/ 0 h 5435613"/>
              <a:gd name="connsiteX3" fmla="*/ 8679671 w 8682030"/>
              <a:gd name="connsiteY3" fmla="*/ 5428856 h 5435613"/>
              <a:gd name="connsiteX4" fmla="*/ 2968618 w 8682030"/>
              <a:gd name="connsiteY4" fmla="*/ 5430795 h 5435613"/>
              <a:gd name="connsiteX5" fmla="*/ 2971358 w 8682030"/>
              <a:gd name="connsiteY5" fmla="*/ 4290114 h 5435613"/>
              <a:gd name="connsiteX6" fmla="*/ 233272 w 8682030"/>
              <a:gd name="connsiteY6" fmla="*/ 4289761 h 5435613"/>
              <a:gd name="connsiteX7" fmla="*/ 232569 w 8682030"/>
              <a:gd name="connsiteY7" fmla="*/ 5435456 h 5435613"/>
              <a:gd name="connsiteX8" fmla="*/ 101 w 8682030"/>
              <a:gd name="connsiteY8" fmla="*/ 5435613 h 5435613"/>
              <a:gd name="connsiteX0" fmla="*/ 101 w 8682030"/>
              <a:gd name="connsiteY0" fmla="*/ 5435613 h 5435613"/>
              <a:gd name="connsiteX1" fmla="*/ 223 w 8682030"/>
              <a:gd name="connsiteY1" fmla="*/ 9848 h 5435613"/>
              <a:gd name="connsiteX2" fmla="*/ 8682030 w 8682030"/>
              <a:gd name="connsiteY2" fmla="*/ 0 h 5435613"/>
              <a:gd name="connsiteX3" fmla="*/ 8679671 w 8682030"/>
              <a:gd name="connsiteY3" fmla="*/ 5428856 h 5435613"/>
              <a:gd name="connsiteX4" fmla="*/ 2968618 w 8682030"/>
              <a:gd name="connsiteY4" fmla="*/ 5430795 h 5435613"/>
              <a:gd name="connsiteX5" fmla="*/ 2971358 w 8682030"/>
              <a:gd name="connsiteY5" fmla="*/ 4290114 h 5435613"/>
              <a:gd name="connsiteX6" fmla="*/ 233272 w 8682030"/>
              <a:gd name="connsiteY6" fmla="*/ 4289761 h 5435613"/>
              <a:gd name="connsiteX7" fmla="*/ 232569 w 8682030"/>
              <a:gd name="connsiteY7" fmla="*/ 5435456 h 5435613"/>
              <a:gd name="connsiteX8" fmla="*/ 101 w 8682030"/>
              <a:gd name="connsiteY8" fmla="*/ 5435613 h 5435613"/>
              <a:gd name="connsiteX0" fmla="*/ 101 w 8682030"/>
              <a:gd name="connsiteY0" fmla="*/ 5435613 h 5435613"/>
              <a:gd name="connsiteX1" fmla="*/ 223 w 8682030"/>
              <a:gd name="connsiteY1" fmla="*/ 9848 h 5435613"/>
              <a:gd name="connsiteX2" fmla="*/ 8682030 w 8682030"/>
              <a:gd name="connsiteY2" fmla="*/ 0 h 5435613"/>
              <a:gd name="connsiteX3" fmla="*/ 8679671 w 8682030"/>
              <a:gd name="connsiteY3" fmla="*/ 5428856 h 5435613"/>
              <a:gd name="connsiteX4" fmla="*/ 2968618 w 8682030"/>
              <a:gd name="connsiteY4" fmla="*/ 5430795 h 5435613"/>
              <a:gd name="connsiteX5" fmla="*/ 2971358 w 8682030"/>
              <a:gd name="connsiteY5" fmla="*/ 4290114 h 5435613"/>
              <a:gd name="connsiteX6" fmla="*/ 233272 w 8682030"/>
              <a:gd name="connsiteY6" fmla="*/ 4289761 h 5435613"/>
              <a:gd name="connsiteX7" fmla="*/ 232569 w 8682030"/>
              <a:gd name="connsiteY7" fmla="*/ 5435456 h 5435613"/>
              <a:gd name="connsiteX8" fmla="*/ 101 w 8682030"/>
              <a:gd name="connsiteY8" fmla="*/ 5435613 h 5435613"/>
              <a:gd name="connsiteX0" fmla="*/ 101 w 8682030"/>
              <a:gd name="connsiteY0" fmla="*/ 5435613 h 5435613"/>
              <a:gd name="connsiteX1" fmla="*/ 223 w 8682030"/>
              <a:gd name="connsiteY1" fmla="*/ 9848 h 5435613"/>
              <a:gd name="connsiteX2" fmla="*/ 8682030 w 8682030"/>
              <a:gd name="connsiteY2" fmla="*/ 0 h 5435613"/>
              <a:gd name="connsiteX3" fmla="*/ 8679671 w 8682030"/>
              <a:gd name="connsiteY3" fmla="*/ 5428856 h 5435613"/>
              <a:gd name="connsiteX4" fmla="*/ 2968618 w 8682030"/>
              <a:gd name="connsiteY4" fmla="*/ 5430795 h 5435613"/>
              <a:gd name="connsiteX5" fmla="*/ 2971358 w 8682030"/>
              <a:gd name="connsiteY5" fmla="*/ 4290114 h 5435613"/>
              <a:gd name="connsiteX6" fmla="*/ 233272 w 8682030"/>
              <a:gd name="connsiteY6" fmla="*/ 4289761 h 5435613"/>
              <a:gd name="connsiteX7" fmla="*/ 232569 w 8682030"/>
              <a:gd name="connsiteY7" fmla="*/ 5435456 h 5435613"/>
              <a:gd name="connsiteX8" fmla="*/ 101 w 8682030"/>
              <a:gd name="connsiteY8" fmla="*/ 5435613 h 5435613"/>
              <a:gd name="connsiteX0" fmla="*/ 101 w 8682030"/>
              <a:gd name="connsiteY0" fmla="*/ 5435613 h 5435613"/>
              <a:gd name="connsiteX1" fmla="*/ 223 w 8682030"/>
              <a:gd name="connsiteY1" fmla="*/ 9848 h 5435613"/>
              <a:gd name="connsiteX2" fmla="*/ 8682030 w 8682030"/>
              <a:gd name="connsiteY2" fmla="*/ 0 h 5435613"/>
              <a:gd name="connsiteX3" fmla="*/ 8679671 w 8682030"/>
              <a:gd name="connsiteY3" fmla="*/ 5428856 h 5435613"/>
              <a:gd name="connsiteX4" fmla="*/ 2968618 w 8682030"/>
              <a:gd name="connsiteY4" fmla="*/ 5430795 h 5435613"/>
              <a:gd name="connsiteX5" fmla="*/ 2971358 w 8682030"/>
              <a:gd name="connsiteY5" fmla="*/ 4290114 h 5435613"/>
              <a:gd name="connsiteX6" fmla="*/ 233272 w 8682030"/>
              <a:gd name="connsiteY6" fmla="*/ 4289761 h 5435613"/>
              <a:gd name="connsiteX7" fmla="*/ 232569 w 8682030"/>
              <a:gd name="connsiteY7" fmla="*/ 5435456 h 5435613"/>
              <a:gd name="connsiteX8" fmla="*/ 101 w 8682030"/>
              <a:gd name="connsiteY8" fmla="*/ 5435613 h 5435613"/>
              <a:gd name="connsiteX0" fmla="*/ 101 w 8679878"/>
              <a:gd name="connsiteY0" fmla="*/ 5430850 h 5430850"/>
              <a:gd name="connsiteX1" fmla="*/ 223 w 8679878"/>
              <a:gd name="connsiteY1" fmla="*/ 5085 h 5430850"/>
              <a:gd name="connsiteX2" fmla="*/ 8679648 w 8679878"/>
              <a:gd name="connsiteY2" fmla="*/ 0 h 5430850"/>
              <a:gd name="connsiteX3" fmla="*/ 8679671 w 8679878"/>
              <a:gd name="connsiteY3" fmla="*/ 5424093 h 5430850"/>
              <a:gd name="connsiteX4" fmla="*/ 2968618 w 8679878"/>
              <a:gd name="connsiteY4" fmla="*/ 5426032 h 5430850"/>
              <a:gd name="connsiteX5" fmla="*/ 2971358 w 8679878"/>
              <a:gd name="connsiteY5" fmla="*/ 4285351 h 5430850"/>
              <a:gd name="connsiteX6" fmla="*/ 233272 w 8679878"/>
              <a:gd name="connsiteY6" fmla="*/ 4284998 h 5430850"/>
              <a:gd name="connsiteX7" fmla="*/ 232569 w 8679878"/>
              <a:gd name="connsiteY7" fmla="*/ 5430693 h 5430850"/>
              <a:gd name="connsiteX8" fmla="*/ 101 w 8679878"/>
              <a:gd name="connsiteY8" fmla="*/ 5430850 h 5430850"/>
              <a:gd name="connsiteX0" fmla="*/ 101 w 8679878"/>
              <a:gd name="connsiteY0" fmla="*/ 5430850 h 5430850"/>
              <a:gd name="connsiteX1" fmla="*/ 223 w 8679878"/>
              <a:gd name="connsiteY1" fmla="*/ 5085 h 5430850"/>
              <a:gd name="connsiteX2" fmla="*/ 8679648 w 8679878"/>
              <a:gd name="connsiteY2" fmla="*/ 0 h 5430850"/>
              <a:gd name="connsiteX3" fmla="*/ 8679671 w 8679878"/>
              <a:gd name="connsiteY3" fmla="*/ 5424093 h 5430850"/>
              <a:gd name="connsiteX4" fmla="*/ 2968618 w 8679878"/>
              <a:gd name="connsiteY4" fmla="*/ 5426032 h 5430850"/>
              <a:gd name="connsiteX5" fmla="*/ 2971358 w 8679878"/>
              <a:gd name="connsiteY5" fmla="*/ 4285351 h 5430850"/>
              <a:gd name="connsiteX6" fmla="*/ 233272 w 8679878"/>
              <a:gd name="connsiteY6" fmla="*/ 4284998 h 5430850"/>
              <a:gd name="connsiteX7" fmla="*/ 232569 w 8679878"/>
              <a:gd name="connsiteY7" fmla="*/ 5430693 h 5430850"/>
              <a:gd name="connsiteX8" fmla="*/ 101 w 8679878"/>
              <a:gd name="connsiteY8" fmla="*/ 5430850 h 5430850"/>
              <a:gd name="connsiteX0" fmla="*/ 101 w 8679676"/>
              <a:gd name="connsiteY0" fmla="*/ 5425765 h 5425765"/>
              <a:gd name="connsiteX1" fmla="*/ 223 w 8679676"/>
              <a:gd name="connsiteY1" fmla="*/ 0 h 5425765"/>
              <a:gd name="connsiteX2" fmla="*/ 8501055 w 8679676"/>
              <a:gd name="connsiteY2" fmla="*/ 204465 h 5425765"/>
              <a:gd name="connsiteX3" fmla="*/ 8679671 w 8679676"/>
              <a:gd name="connsiteY3" fmla="*/ 5419008 h 5425765"/>
              <a:gd name="connsiteX4" fmla="*/ 2968618 w 8679676"/>
              <a:gd name="connsiteY4" fmla="*/ 5420947 h 5425765"/>
              <a:gd name="connsiteX5" fmla="*/ 2971358 w 8679676"/>
              <a:gd name="connsiteY5" fmla="*/ 4280266 h 5425765"/>
              <a:gd name="connsiteX6" fmla="*/ 233272 w 8679676"/>
              <a:gd name="connsiteY6" fmla="*/ 4279913 h 5425765"/>
              <a:gd name="connsiteX7" fmla="*/ 232569 w 8679676"/>
              <a:gd name="connsiteY7" fmla="*/ 5425608 h 5425765"/>
              <a:gd name="connsiteX8" fmla="*/ 101 w 8679676"/>
              <a:gd name="connsiteY8" fmla="*/ 5425765 h 5425765"/>
              <a:gd name="connsiteX0" fmla="*/ 101 w 8679878"/>
              <a:gd name="connsiteY0" fmla="*/ 5428469 h 5428469"/>
              <a:gd name="connsiteX1" fmla="*/ 223 w 8679878"/>
              <a:gd name="connsiteY1" fmla="*/ 2704 h 5428469"/>
              <a:gd name="connsiteX2" fmla="*/ 8679648 w 8679878"/>
              <a:gd name="connsiteY2" fmla="*/ 0 h 5428469"/>
              <a:gd name="connsiteX3" fmla="*/ 8679671 w 8679878"/>
              <a:gd name="connsiteY3" fmla="*/ 5421712 h 5428469"/>
              <a:gd name="connsiteX4" fmla="*/ 2968618 w 8679878"/>
              <a:gd name="connsiteY4" fmla="*/ 5423651 h 5428469"/>
              <a:gd name="connsiteX5" fmla="*/ 2971358 w 8679878"/>
              <a:gd name="connsiteY5" fmla="*/ 4282970 h 5428469"/>
              <a:gd name="connsiteX6" fmla="*/ 233272 w 8679878"/>
              <a:gd name="connsiteY6" fmla="*/ 4282617 h 5428469"/>
              <a:gd name="connsiteX7" fmla="*/ 232569 w 8679878"/>
              <a:gd name="connsiteY7" fmla="*/ 5428312 h 5428469"/>
              <a:gd name="connsiteX8" fmla="*/ 101 w 8679878"/>
              <a:gd name="connsiteY8" fmla="*/ 5428469 h 5428469"/>
              <a:gd name="connsiteX0" fmla="*/ 101 w 8679878"/>
              <a:gd name="connsiteY0" fmla="*/ 5428469 h 5428469"/>
              <a:gd name="connsiteX1" fmla="*/ 223 w 8679878"/>
              <a:gd name="connsiteY1" fmla="*/ 2704 h 5428469"/>
              <a:gd name="connsiteX2" fmla="*/ 8679648 w 8679878"/>
              <a:gd name="connsiteY2" fmla="*/ 0 h 5428469"/>
              <a:gd name="connsiteX3" fmla="*/ 8679671 w 8679878"/>
              <a:gd name="connsiteY3" fmla="*/ 5421712 h 5428469"/>
              <a:gd name="connsiteX4" fmla="*/ 2968618 w 8679878"/>
              <a:gd name="connsiteY4" fmla="*/ 5423651 h 5428469"/>
              <a:gd name="connsiteX5" fmla="*/ 2971358 w 8679878"/>
              <a:gd name="connsiteY5" fmla="*/ 4282970 h 5428469"/>
              <a:gd name="connsiteX6" fmla="*/ 233272 w 8679878"/>
              <a:gd name="connsiteY6" fmla="*/ 4282617 h 5428469"/>
              <a:gd name="connsiteX7" fmla="*/ 232569 w 8679878"/>
              <a:gd name="connsiteY7" fmla="*/ 5428312 h 5428469"/>
              <a:gd name="connsiteX8" fmla="*/ 101 w 8679878"/>
              <a:gd name="connsiteY8" fmla="*/ 5428469 h 5428469"/>
              <a:gd name="connsiteX0" fmla="*/ 101 w 8679878"/>
              <a:gd name="connsiteY0" fmla="*/ 5465674 h 5465674"/>
              <a:gd name="connsiteX1" fmla="*/ 223 w 8679878"/>
              <a:gd name="connsiteY1" fmla="*/ 39909 h 5465674"/>
              <a:gd name="connsiteX2" fmla="*/ 8679648 w 8679878"/>
              <a:gd name="connsiteY2" fmla="*/ 37205 h 5465674"/>
              <a:gd name="connsiteX3" fmla="*/ 8679671 w 8679878"/>
              <a:gd name="connsiteY3" fmla="*/ 5458917 h 5465674"/>
              <a:gd name="connsiteX4" fmla="*/ 2968618 w 8679878"/>
              <a:gd name="connsiteY4" fmla="*/ 5460856 h 5465674"/>
              <a:gd name="connsiteX5" fmla="*/ 2971358 w 8679878"/>
              <a:gd name="connsiteY5" fmla="*/ 4320175 h 5465674"/>
              <a:gd name="connsiteX6" fmla="*/ 233272 w 8679878"/>
              <a:gd name="connsiteY6" fmla="*/ 4319822 h 5465674"/>
              <a:gd name="connsiteX7" fmla="*/ 232569 w 8679878"/>
              <a:gd name="connsiteY7" fmla="*/ 5465517 h 5465674"/>
              <a:gd name="connsiteX8" fmla="*/ 101 w 8679878"/>
              <a:gd name="connsiteY8" fmla="*/ 5465674 h 5465674"/>
              <a:gd name="connsiteX0" fmla="*/ 101 w 8679878"/>
              <a:gd name="connsiteY0" fmla="*/ 5428469 h 5428469"/>
              <a:gd name="connsiteX1" fmla="*/ 223 w 8679878"/>
              <a:gd name="connsiteY1" fmla="*/ 2704 h 5428469"/>
              <a:gd name="connsiteX2" fmla="*/ 8679648 w 8679878"/>
              <a:gd name="connsiteY2" fmla="*/ 0 h 5428469"/>
              <a:gd name="connsiteX3" fmla="*/ 8679671 w 8679878"/>
              <a:gd name="connsiteY3" fmla="*/ 5421712 h 5428469"/>
              <a:gd name="connsiteX4" fmla="*/ 2968618 w 8679878"/>
              <a:gd name="connsiteY4" fmla="*/ 5423651 h 5428469"/>
              <a:gd name="connsiteX5" fmla="*/ 2971358 w 8679878"/>
              <a:gd name="connsiteY5" fmla="*/ 4282970 h 5428469"/>
              <a:gd name="connsiteX6" fmla="*/ 233272 w 8679878"/>
              <a:gd name="connsiteY6" fmla="*/ 4282617 h 5428469"/>
              <a:gd name="connsiteX7" fmla="*/ 232569 w 8679878"/>
              <a:gd name="connsiteY7" fmla="*/ 5428312 h 5428469"/>
              <a:gd name="connsiteX8" fmla="*/ 101 w 8679878"/>
              <a:gd name="connsiteY8" fmla="*/ 5428469 h 5428469"/>
              <a:gd name="connsiteX0" fmla="*/ 101 w 8679878"/>
              <a:gd name="connsiteY0" fmla="*/ 5428469 h 5428469"/>
              <a:gd name="connsiteX1" fmla="*/ 223 w 8679878"/>
              <a:gd name="connsiteY1" fmla="*/ 2704 h 5428469"/>
              <a:gd name="connsiteX2" fmla="*/ 8679648 w 8679878"/>
              <a:gd name="connsiteY2" fmla="*/ 0 h 5428469"/>
              <a:gd name="connsiteX3" fmla="*/ 8679671 w 8679878"/>
              <a:gd name="connsiteY3" fmla="*/ 5421712 h 5428469"/>
              <a:gd name="connsiteX4" fmla="*/ 2961475 w 8679878"/>
              <a:gd name="connsiteY4" fmla="*/ 5423651 h 5428469"/>
              <a:gd name="connsiteX5" fmla="*/ 2971358 w 8679878"/>
              <a:gd name="connsiteY5" fmla="*/ 4282970 h 5428469"/>
              <a:gd name="connsiteX6" fmla="*/ 233272 w 8679878"/>
              <a:gd name="connsiteY6" fmla="*/ 4282617 h 5428469"/>
              <a:gd name="connsiteX7" fmla="*/ 232569 w 8679878"/>
              <a:gd name="connsiteY7" fmla="*/ 5428312 h 5428469"/>
              <a:gd name="connsiteX8" fmla="*/ 101 w 8679878"/>
              <a:gd name="connsiteY8" fmla="*/ 5428469 h 5428469"/>
              <a:gd name="connsiteX0" fmla="*/ 101 w 8679878"/>
              <a:gd name="connsiteY0" fmla="*/ 5428469 h 5428469"/>
              <a:gd name="connsiteX1" fmla="*/ 223 w 8679878"/>
              <a:gd name="connsiteY1" fmla="*/ 2704 h 5428469"/>
              <a:gd name="connsiteX2" fmla="*/ 8679648 w 8679878"/>
              <a:gd name="connsiteY2" fmla="*/ 0 h 5428469"/>
              <a:gd name="connsiteX3" fmla="*/ 8679671 w 8679878"/>
              <a:gd name="connsiteY3" fmla="*/ 5421712 h 5428469"/>
              <a:gd name="connsiteX4" fmla="*/ 2961475 w 8679878"/>
              <a:gd name="connsiteY4" fmla="*/ 5423651 h 5428469"/>
              <a:gd name="connsiteX5" fmla="*/ 2961833 w 8679878"/>
              <a:gd name="connsiteY5" fmla="*/ 4282970 h 5428469"/>
              <a:gd name="connsiteX6" fmla="*/ 233272 w 8679878"/>
              <a:gd name="connsiteY6" fmla="*/ 4282617 h 5428469"/>
              <a:gd name="connsiteX7" fmla="*/ 232569 w 8679878"/>
              <a:gd name="connsiteY7" fmla="*/ 5428312 h 5428469"/>
              <a:gd name="connsiteX8" fmla="*/ 101 w 8679878"/>
              <a:gd name="connsiteY8" fmla="*/ 5428469 h 5428469"/>
              <a:gd name="connsiteX0" fmla="*/ 101 w 8679878"/>
              <a:gd name="connsiteY0" fmla="*/ 5428469 h 5428469"/>
              <a:gd name="connsiteX1" fmla="*/ 223 w 8679878"/>
              <a:gd name="connsiteY1" fmla="*/ 2704 h 5428469"/>
              <a:gd name="connsiteX2" fmla="*/ 8679648 w 8679878"/>
              <a:gd name="connsiteY2" fmla="*/ 0 h 5428469"/>
              <a:gd name="connsiteX3" fmla="*/ 8679671 w 8679878"/>
              <a:gd name="connsiteY3" fmla="*/ 5421712 h 5428469"/>
              <a:gd name="connsiteX4" fmla="*/ 2961475 w 8679878"/>
              <a:gd name="connsiteY4" fmla="*/ 5423651 h 5428469"/>
              <a:gd name="connsiteX5" fmla="*/ 2961833 w 8679878"/>
              <a:gd name="connsiteY5" fmla="*/ 4282970 h 5428469"/>
              <a:gd name="connsiteX6" fmla="*/ 233272 w 8679878"/>
              <a:gd name="connsiteY6" fmla="*/ 4282617 h 5428469"/>
              <a:gd name="connsiteX7" fmla="*/ 239713 w 8679878"/>
              <a:gd name="connsiteY7" fmla="*/ 5428312 h 5428469"/>
              <a:gd name="connsiteX8" fmla="*/ 101 w 8679878"/>
              <a:gd name="connsiteY8" fmla="*/ 5428469 h 5428469"/>
              <a:gd name="connsiteX0" fmla="*/ 101 w 8679878"/>
              <a:gd name="connsiteY0" fmla="*/ 5428469 h 5428469"/>
              <a:gd name="connsiteX1" fmla="*/ 223 w 8679878"/>
              <a:gd name="connsiteY1" fmla="*/ 2704 h 5428469"/>
              <a:gd name="connsiteX2" fmla="*/ 8679648 w 8679878"/>
              <a:gd name="connsiteY2" fmla="*/ 0 h 5428469"/>
              <a:gd name="connsiteX3" fmla="*/ 8679671 w 8679878"/>
              <a:gd name="connsiteY3" fmla="*/ 5421712 h 5428469"/>
              <a:gd name="connsiteX4" fmla="*/ 2961475 w 8679878"/>
              <a:gd name="connsiteY4" fmla="*/ 5423651 h 5428469"/>
              <a:gd name="connsiteX5" fmla="*/ 2961833 w 8679878"/>
              <a:gd name="connsiteY5" fmla="*/ 4282970 h 5428469"/>
              <a:gd name="connsiteX6" fmla="*/ 240416 w 8679878"/>
              <a:gd name="connsiteY6" fmla="*/ 4282617 h 5428469"/>
              <a:gd name="connsiteX7" fmla="*/ 239713 w 8679878"/>
              <a:gd name="connsiteY7" fmla="*/ 5428312 h 5428469"/>
              <a:gd name="connsiteX8" fmla="*/ 101 w 8679878"/>
              <a:gd name="connsiteY8" fmla="*/ 5428469 h 5428469"/>
              <a:gd name="connsiteX0" fmla="*/ 101 w 8679878"/>
              <a:gd name="connsiteY0" fmla="*/ 5428469 h 5428469"/>
              <a:gd name="connsiteX1" fmla="*/ 223 w 8679878"/>
              <a:gd name="connsiteY1" fmla="*/ 2704 h 5428469"/>
              <a:gd name="connsiteX2" fmla="*/ 8679648 w 8679878"/>
              <a:gd name="connsiteY2" fmla="*/ 0 h 5428469"/>
              <a:gd name="connsiteX3" fmla="*/ 8679671 w 8679878"/>
              <a:gd name="connsiteY3" fmla="*/ 5421712 h 5428469"/>
              <a:gd name="connsiteX4" fmla="*/ 2961475 w 8679878"/>
              <a:gd name="connsiteY4" fmla="*/ 5423651 h 5428469"/>
              <a:gd name="connsiteX5" fmla="*/ 2966595 w 8679878"/>
              <a:gd name="connsiteY5" fmla="*/ 4282970 h 5428469"/>
              <a:gd name="connsiteX6" fmla="*/ 240416 w 8679878"/>
              <a:gd name="connsiteY6" fmla="*/ 4282617 h 5428469"/>
              <a:gd name="connsiteX7" fmla="*/ 239713 w 8679878"/>
              <a:gd name="connsiteY7" fmla="*/ 5428312 h 5428469"/>
              <a:gd name="connsiteX8" fmla="*/ 101 w 8679878"/>
              <a:gd name="connsiteY8" fmla="*/ 5428469 h 5428469"/>
              <a:gd name="connsiteX0" fmla="*/ 101 w 8679878"/>
              <a:gd name="connsiteY0" fmla="*/ 5428469 h 5428469"/>
              <a:gd name="connsiteX1" fmla="*/ 223 w 8679878"/>
              <a:gd name="connsiteY1" fmla="*/ 2704 h 5428469"/>
              <a:gd name="connsiteX2" fmla="*/ 8679648 w 8679878"/>
              <a:gd name="connsiteY2" fmla="*/ 0 h 5428469"/>
              <a:gd name="connsiteX3" fmla="*/ 8679671 w 8679878"/>
              <a:gd name="connsiteY3" fmla="*/ 5421712 h 5428469"/>
              <a:gd name="connsiteX4" fmla="*/ 2968618 w 8679878"/>
              <a:gd name="connsiteY4" fmla="*/ 5426033 h 5428469"/>
              <a:gd name="connsiteX5" fmla="*/ 2966595 w 8679878"/>
              <a:gd name="connsiteY5" fmla="*/ 4282970 h 5428469"/>
              <a:gd name="connsiteX6" fmla="*/ 240416 w 8679878"/>
              <a:gd name="connsiteY6" fmla="*/ 4282617 h 5428469"/>
              <a:gd name="connsiteX7" fmla="*/ 239713 w 8679878"/>
              <a:gd name="connsiteY7" fmla="*/ 5428312 h 5428469"/>
              <a:gd name="connsiteX8" fmla="*/ 101 w 8679878"/>
              <a:gd name="connsiteY8" fmla="*/ 5428469 h 5428469"/>
              <a:gd name="connsiteX0" fmla="*/ 101 w 8679878"/>
              <a:gd name="connsiteY0" fmla="*/ 5428469 h 5428469"/>
              <a:gd name="connsiteX1" fmla="*/ 223 w 8679878"/>
              <a:gd name="connsiteY1" fmla="*/ 2704 h 5428469"/>
              <a:gd name="connsiteX2" fmla="*/ 8679648 w 8679878"/>
              <a:gd name="connsiteY2" fmla="*/ 0 h 5428469"/>
              <a:gd name="connsiteX3" fmla="*/ 8679671 w 8679878"/>
              <a:gd name="connsiteY3" fmla="*/ 5421712 h 5428469"/>
              <a:gd name="connsiteX4" fmla="*/ 2968618 w 8679878"/>
              <a:gd name="connsiteY4" fmla="*/ 5426033 h 5428469"/>
              <a:gd name="connsiteX5" fmla="*/ 2966595 w 8679878"/>
              <a:gd name="connsiteY5" fmla="*/ 4290113 h 5428469"/>
              <a:gd name="connsiteX6" fmla="*/ 240416 w 8679878"/>
              <a:gd name="connsiteY6" fmla="*/ 4282617 h 5428469"/>
              <a:gd name="connsiteX7" fmla="*/ 239713 w 8679878"/>
              <a:gd name="connsiteY7" fmla="*/ 5428312 h 5428469"/>
              <a:gd name="connsiteX8" fmla="*/ 101 w 8679878"/>
              <a:gd name="connsiteY8" fmla="*/ 5428469 h 5428469"/>
              <a:gd name="connsiteX0" fmla="*/ 101 w 8679878"/>
              <a:gd name="connsiteY0" fmla="*/ 5428469 h 5428469"/>
              <a:gd name="connsiteX1" fmla="*/ 223 w 8679878"/>
              <a:gd name="connsiteY1" fmla="*/ 2704 h 5428469"/>
              <a:gd name="connsiteX2" fmla="*/ 8679648 w 8679878"/>
              <a:gd name="connsiteY2" fmla="*/ 0 h 5428469"/>
              <a:gd name="connsiteX3" fmla="*/ 8679671 w 8679878"/>
              <a:gd name="connsiteY3" fmla="*/ 5421712 h 5428469"/>
              <a:gd name="connsiteX4" fmla="*/ 2968618 w 8679878"/>
              <a:gd name="connsiteY4" fmla="*/ 5426033 h 5428469"/>
              <a:gd name="connsiteX5" fmla="*/ 2966595 w 8679878"/>
              <a:gd name="connsiteY5" fmla="*/ 4290113 h 5428469"/>
              <a:gd name="connsiteX6" fmla="*/ 240416 w 8679878"/>
              <a:gd name="connsiteY6" fmla="*/ 4287380 h 5428469"/>
              <a:gd name="connsiteX7" fmla="*/ 239713 w 8679878"/>
              <a:gd name="connsiteY7" fmla="*/ 5428312 h 5428469"/>
              <a:gd name="connsiteX8" fmla="*/ 101 w 8679878"/>
              <a:gd name="connsiteY8" fmla="*/ 5428469 h 5428469"/>
              <a:gd name="connsiteX0" fmla="*/ 101 w 8684538"/>
              <a:gd name="connsiteY0" fmla="*/ 5428469 h 5428469"/>
              <a:gd name="connsiteX1" fmla="*/ 223 w 8684538"/>
              <a:gd name="connsiteY1" fmla="*/ 2704 h 5428469"/>
              <a:gd name="connsiteX2" fmla="*/ 8679648 w 8684538"/>
              <a:gd name="connsiteY2" fmla="*/ 0 h 5428469"/>
              <a:gd name="connsiteX3" fmla="*/ 8684433 w 8684538"/>
              <a:gd name="connsiteY3" fmla="*/ 5424094 h 5428469"/>
              <a:gd name="connsiteX4" fmla="*/ 2968618 w 8684538"/>
              <a:gd name="connsiteY4" fmla="*/ 5426033 h 5428469"/>
              <a:gd name="connsiteX5" fmla="*/ 2966595 w 8684538"/>
              <a:gd name="connsiteY5" fmla="*/ 4290113 h 5428469"/>
              <a:gd name="connsiteX6" fmla="*/ 240416 w 8684538"/>
              <a:gd name="connsiteY6" fmla="*/ 4287380 h 5428469"/>
              <a:gd name="connsiteX7" fmla="*/ 239713 w 8684538"/>
              <a:gd name="connsiteY7" fmla="*/ 5428312 h 5428469"/>
              <a:gd name="connsiteX8" fmla="*/ 101 w 8684538"/>
              <a:gd name="connsiteY8" fmla="*/ 5428469 h 5428469"/>
              <a:gd name="connsiteX0" fmla="*/ 101 w 8684640"/>
              <a:gd name="connsiteY0" fmla="*/ 5428469 h 5428469"/>
              <a:gd name="connsiteX1" fmla="*/ 223 w 8684640"/>
              <a:gd name="connsiteY1" fmla="*/ 2704 h 5428469"/>
              <a:gd name="connsiteX2" fmla="*/ 8684411 w 8684640"/>
              <a:gd name="connsiteY2" fmla="*/ 0 h 5428469"/>
              <a:gd name="connsiteX3" fmla="*/ 8684433 w 8684640"/>
              <a:gd name="connsiteY3" fmla="*/ 5424094 h 5428469"/>
              <a:gd name="connsiteX4" fmla="*/ 2968618 w 8684640"/>
              <a:gd name="connsiteY4" fmla="*/ 5426033 h 5428469"/>
              <a:gd name="connsiteX5" fmla="*/ 2966595 w 8684640"/>
              <a:gd name="connsiteY5" fmla="*/ 4290113 h 5428469"/>
              <a:gd name="connsiteX6" fmla="*/ 240416 w 8684640"/>
              <a:gd name="connsiteY6" fmla="*/ 4287380 h 5428469"/>
              <a:gd name="connsiteX7" fmla="*/ 239713 w 8684640"/>
              <a:gd name="connsiteY7" fmla="*/ 5428312 h 5428469"/>
              <a:gd name="connsiteX8" fmla="*/ 101 w 8684640"/>
              <a:gd name="connsiteY8" fmla="*/ 5428469 h 5428469"/>
              <a:gd name="connsiteX0" fmla="*/ 101 w 8691907"/>
              <a:gd name="connsiteY0" fmla="*/ 5425765 h 5425765"/>
              <a:gd name="connsiteX1" fmla="*/ 223 w 8691907"/>
              <a:gd name="connsiteY1" fmla="*/ 0 h 5425765"/>
              <a:gd name="connsiteX2" fmla="*/ 8691907 w 8691907"/>
              <a:gd name="connsiteY2" fmla="*/ 2073434 h 5425765"/>
              <a:gd name="connsiteX3" fmla="*/ 8684433 w 8691907"/>
              <a:gd name="connsiteY3" fmla="*/ 5421390 h 5425765"/>
              <a:gd name="connsiteX4" fmla="*/ 2968618 w 8691907"/>
              <a:gd name="connsiteY4" fmla="*/ 5423329 h 5425765"/>
              <a:gd name="connsiteX5" fmla="*/ 2966595 w 8691907"/>
              <a:gd name="connsiteY5" fmla="*/ 4287409 h 5425765"/>
              <a:gd name="connsiteX6" fmla="*/ 240416 w 8691907"/>
              <a:gd name="connsiteY6" fmla="*/ 4284676 h 5425765"/>
              <a:gd name="connsiteX7" fmla="*/ 239713 w 8691907"/>
              <a:gd name="connsiteY7" fmla="*/ 5425608 h 5425765"/>
              <a:gd name="connsiteX8" fmla="*/ 101 w 8691907"/>
              <a:gd name="connsiteY8" fmla="*/ 5425765 h 5425765"/>
              <a:gd name="connsiteX0" fmla="*/ 239721 w 8931527"/>
              <a:gd name="connsiteY0" fmla="*/ 3352331 h 3352331"/>
              <a:gd name="connsiteX1" fmla="*/ 1 w 8931527"/>
              <a:gd name="connsiteY1" fmla="*/ 2704 h 3352331"/>
              <a:gd name="connsiteX2" fmla="*/ 8931527 w 8931527"/>
              <a:gd name="connsiteY2" fmla="*/ 0 h 3352331"/>
              <a:gd name="connsiteX3" fmla="*/ 8924053 w 8931527"/>
              <a:gd name="connsiteY3" fmla="*/ 3347956 h 3352331"/>
              <a:gd name="connsiteX4" fmla="*/ 3208238 w 8931527"/>
              <a:gd name="connsiteY4" fmla="*/ 3349895 h 3352331"/>
              <a:gd name="connsiteX5" fmla="*/ 3206215 w 8931527"/>
              <a:gd name="connsiteY5" fmla="*/ 2213975 h 3352331"/>
              <a:gd name="connsiteX6" fmla="*/ 480036 w 8931527"/>
              <a:gd name="connsiteY6" fmla="*/ 2211242 h 3352331"/>
              <a:gd name="connsiteX7" fmla="*/ 479333 w 8931527"/>
              <a:gd name="connsiteY7" fmla="*/ 3352174 h 3352331"/>
              <a:gd name="connsiteX8" fmla="*/ 239721 w 8931527"/>
              <a:gd name="connsiteY8" fmla="*/ 3352331 h 3352331"/>
              <a:gd name="connsiteX0" fmla="*/ 0 w 8939144"/>
              <a:gd name="connsiteY0" fmla="*/ 3352331 h 3352331"/>
              <a:gd name="connsiteX1" fmla="*/ 7618 w 8939144"/>
              <a:gd name="connsiteY1" fmla="*/ 2704 h 3352331"/>
              <a:gd name="connsiteX2" fmla="*/ 8939144 w 8939144"/>
              <a:gd name="connsiteY2" fmla="*/ 0 h 3352331"/>
              <a:gd name="connsiteX3" fmla="*/ 8931670 w 8939144"/>
              <a:gd name="connsiteY3" fmla="*/ 3347956 h 3352331"/>
              <a:gd name="connsiteX4" fmla="*/ 3215855 w 8939144"/>
              <a:gd name="connsiteY4" fmla="*/ 3349895 h 3352331"/>
              <a:gd name="connsiteX5" fmla="*/ 3213832 w 8939144"/>
              <a:gd name="connsiteY5" fmla="*/ 2213975 h 3352331"/>
              <a:gd name="connsiteX6" fmla="*/ 487653 w 8939144"/>
              <a:gd name="connsiteY6" fmla="*/ 2211242 h 3352331"/>
              <a:gd name="connsiteX7" fmla="*/ 486950 w 8939144"/>
              <a:gd name="connsiteY7" fmla="*/ 3352174 h 3352331"/>
              <a:gd name="connsiteX8" fmla="*/ 0 w 8939144"/>
              <a:gd name="connsiteY8" fmla="*/ 3352331 h 3352331"/>
              <a:gd name="connsiteX0" fmla="*/ 0 w 8939144"/>
              <a:gd name="connsiteY0" fmla="*/ 3352331 h 3352331"/>
              <a:gd name="connsiteX1" fmla="*/ 7618 w 8939144"/>
              <a:gd name="connsiteY1" fmla="*/ 2704 h 3352331"/>
              <a:gd name="connsiteX2" fmla="*/ 8939144 w 8939144"/>
              <a:gd name="connsiteY2" fmla="*/ 0 h 3352331"/>
              <a:gd name="connsiteX3" fmla="*/ 8931670 w 8939144"/>
              <a:gd name="connsiteY3" fmla="*/ 3347956 h 3352331"/>
              <a:gd name="connsiteX4" fmla="*/ 3215855 w 8939144"/>
              <a:gd name="connsiteY4" fmla="*/ 3349895 h 3352331"/>
              <a:gd name="connsiteX5" fmla="*/ 3213832 w 8939144"/>
              <a:gd name="connsiteY5" fmla="*/ 2213975 h 3352331"/>
              <a:gd name="connsiteX6" fmla="*/ 487653 w 8939144"/>
              <a:gd name="connsiteY6" fmla="*/ 2211242 h 3352331"/>
              <a:gd name="connsiteX7" fmla="*/ 486950 w 8939144"/>
              <a:gd name="connsiteY7" fmla="*/ 3352174 h 3352331"/>
              <a:gd name="connsiteX8" fmla="*/ 0 w 8939144"/>
              <a:gd name="connsiteY8" fmla="*/ 3352331 h 3352331"/>
              <a:gd name="connsiteX0" fmla="*/ 0 w 8939144"/>
              <a:gd name="connsiteY0" fmla="*/ 3352331 h 3352331"/>
              <a:gd name="connsiteX1" fmla="*/ 7618 w 8939144"/>
              <a:gd name="connsiteY1" fmla="*/ 2704 h 3352331"/>
              <a:gd name="connsiteX2" fmla="*/ 8939144 w 8939144"/>
              <a:gd name="connsiteY2" fmla="*/ 0 h 3352331"/>
              <a:gd name="connsiteX3" fmla="*/ 8931670 w 8939144"/>
              <a:gd name="connsiteY3" fmla="*/ 3347956 h 3352331"/>
              <a:gd name="connsiteX4" fmla="*/ 3215855 w 8939144"/>
              <a:gd name="connsiteY4" fmla="*/ 3349895 h 3352331"/>
              <a:gd name="connsiteX5" fmla="*/ 3213832 w 8939144"/>
              <a:gd name="connsiteY5" fmla="*/ 2213975 h 3352331"/>
              <a:gd name="connsiteX6" fmla="*/ 487653 w 8939144"/>
              <a:gd name="connsiteY6" fmla="*/ 2211242 h 3352331"/>
              <a:gd name="connsiteX7" fmla="*/ 486950 w 8939144"/>
              <a:gd name="connsiteY7" fmla="*/ 3352174 h 3352331"/>
              <a:gd name="connsiteX8" fmla="*/ 0 w 8939144"/>
              <a:gd name="connsiteY8" fmla="*/ 3352331 h 3352331"/>
              <a:gd name="connsiteX0" fmla="*/ 0 w 8932001"/>
              <a:gd name="connsiteY0" fmla="*/ 3354712 h 3354712"/>
              <a:gd name="connsiteX1" fmla="*/ 475 w 8932001"/>
              <a:gd name="connsiteY1" fmla="*/ 2704 h 3354712"/>
              <a:gd name="connsiteX2" fmla="*/ 8932001 w 8932001"/>
              <a:gd name="connsiteY2" fmla="*/ 0 h 3354712"/>
              <a:gd name="connsiteX3" fmla="*/ 8924527 w 8932001"/>
              <a:gd name="connsiteY3" fmla="*/ 3347956 h 3354712"/>
              <a:gd name="connsiteX4" fmla="*/ 3208712 w 8932001"/>
              <a:gd name="connsiteY4" fmla="*/ 3349895 h 3354712"/>
              <a:gd name="connsiteX5" fmla="*/ 3206689 w 8932001"/>
              <a:gd name="connsiteY5" fmla="*/ 2213975 h 3354712"/>
              <a:gd name="connsiteX6" fmla="*/ 480510 w 8932001"/>
              <a:gd name="connsiteY6" fmla="*/ 2211242 h 3354712"/>
              <a:gd name="connsiteX7" fmla="*/ 479807 w 8932001"/>
              <a:gd name="connsiteY7" fmla="*/ 3352174 h 3354712"/>
              <a:gd name="connsiteX8" fmla="*/ 0 w 8932001"/>
              <a:gd name="connsiteY8" fmla="*/ 3354712 h 3354712"/>
              <a:gd name="connsiteX0" fmla="*/ 0 w 8927239"/>
              <a:gd name="connsiteY0" fmla="*/ 3352331 h 3352331"/>
              <a:gd name="connsiteX1" fmla="*/ 475 w 8927239"/>
              <a:gd name="connsiteY1" fmla="*/ 323 h 3352331"/>
              <a:gd name="connsiteX2" fmla="*/ 8927239 w 8927239"/>
              <a:gd name="connsiteY2" fmla="*/ 0 h 3352331"/>
              <a:gd name="connsiteX3" fmla="*/ 8924527 w 8927239"/>
              <a:gd name="connsiteY3" fmla="*/ 3345575 h 3352331"/>
              <a:gd name="connsiteX4" fmla="*/ 3208712 w 8927239"/>
              <a:gd name="connsiteY4" fmla="*/ 3347514 h 3352331"/>
              <a:gd name="connsiteX5" fmla="*/ 3206689 w 8927239"/>
              <a:gd name="connsiteY5" fmla="*/ 2211594 h 3352331"/>
              <a:gd name="connsiteX6" fmla="*/ 480510 w 8927239"/>
              <a:gd name="connsiteY6" fmla="*/ 2208861 h 3352331"/>
              <a:gd name="connsiteX7" fmla="*/ 479807 w 8927239"/>
              <a:gd name="connsiteY7" fmla="*/ 3349793 h 3352331"/>
              <a:gd name="connsiteX8" fmla="*/ 0 w 8927239"/>
              <a:gd name="connsiteY8" fmla="*/ 3352331 h 3352331"/>
              <a:gd name="connsiteX0" fmla="*/ 1914 w 8929153"/>
              <a:gd name="connsiteY0" fmla="*/ 3359152 h 3359152"/>
              <a:gd name="connsiteX1" fmla="*/ 8 w 8929153"/>
              <a:gd name="connsiteY1" fmla="*/ 0 h 3359152"/>
              <a:gd name="connsiteX2" fmla="*/ 8929153 w 8929153"/>
              <a:gd name="connsiteY2" fmla="*/ 6821 h 3359152"/>
              <a:gd name="connsiteX3" fmla="*/ 8926441 w 8929153"/>
              <a:gd name="connsiteY3" fmla="*/ 3352396 h 3359152"/>
              <a:gd name="connsiteX4" fmla="*/ 3210626 w 8929153"/>
              <a:gd name="connsiteY4" fmla="*/ 3354335 h 3359152"/>
              <a:gd name="connsiteX5" fmla="*/ 3208603 w 8929153"/>
              <a:gd name="connsiteY5" fmla="*/ 2218415 h 3359152"/>
              <a:gd name="connsiteX6" fmla="*/ 482424 w 8929153"/>
              <a:gd name="connsiteY6" fmla="*/ 2215682 h 3359152"/>
              <a:gd name="connsiteX7" fmla="*/ 481721 w 8929153"/>
              <a:gd name="connsiteY7" fmla="*/ 3356614 h 3359152"/>
              <a:gd name="connsiteX8" fmla="*/ 1914 w 8929153"/>
              <a:gd name="connsiteY8" fmla="*/ 3359152 h 3359152"/>
              <a:gd name="connsiteX0" fmla="*/ 1914 w 8929153"/>
              <a:gd name="connsiteY0" fmla="*/ 3359152 h 3359152"/>
              <a:gd name="connsiteX1" fmla="*/ 8 w 8929153"/>
              <a:gd name="connsiteY1" fmla="*/ 0 h 3359152"/>
              <a:gd name="connsiteX2" fmla="*/ 8929153 w 8929153"/>
              <a:gd name="connsiteY2" fmla="*/ 2058 h 3359152"/>
              <a:gd name="connsiteX3" fmla="*/ 8926441 w 8929153"/>
              <a:gd name="connsiteY3" fmla="*/ 3352396 h 3359152"/>
              <a:gd name="connsiteX4" fmla="*/ 3210626 w 8929153"/>
              <a:gd name="connsiteY4" fmla="*/ 3354335 h 3359152"/>
              <a:gd name="connsiteX5" fmla="*/ 3208603 w 8929153"/>
              <a:gd name="connsiteY5" fmla="*/ 2218415 h 3359152"/>
              <a:gd name="connsiteX6" fmla="*/ 482424 w 8929153"/>
              <a:gd name="connsiteY6" fmla="*/ 2215682 h 3359152"/>
              <a:gd name="connsiteX7" fmla="*/ 481721 w 8929153"/>
              <a:gd name="connsiteY7" fmla="*/ 3356614 h 3359152"/>
              <a:gd name="connsiteX8" fmla="*/ 1914 w 8929153"/>
              <a:gd name="connsiteY8" fmla="*/ 3359152 h 3359152"/>
              <a:gd name="connsiteX0" fmla="*/ 1914 w 8929153"/>
              <a:gd name="connsiteY0" fmla="*/ 3359152 h 3359152"/>
              <a:gd name="connsiteX1" fmla="*/ 8 w 8929153"/>
              <a:gd name="connsiteY1" fmla="*/ 0 h 3359152"/>
              <a:gd name="connsiteX2" fmla="*/ 8929153 w 8929153"/>
              <a:gd name="connsiteY2" fmla="*/ 2058 h 3359152"/>
              <a:gd name="connsiteX3" fmla="*/ 8926441 w 8929153"/>
              <a:gd name="connsiteY3" fmla="*/ 3352396 h 3359152"/>
              <a:gd name="connsiteX4" fmla="*/ 3210626 w 8929153"/>
              <a:gd name="connsiteY4" fmla="*/ 3354335 h 3359152"/>
              <a:gd name="connsiteX5" fmla="*/ 3208603 w 8929153"/>
              <a:gd name="connsiteY5" fmla="*/ 2218415 h 3359152"/>
              <a:gd name="connsiteX6" fmla="*/ 480043 w 8929153"/>
              <a:gd name="connsiteY6" fmla="*/ 2218064 h 3359152"/>
              <a:gd name="connsiteX7" fmla="*/ 481721 w 8929153"/>
              <a:gd name="connsiteY7" fmla="*/ 3356614 h 3359152"/>
              <a:gd name="connsiteX8" fmla="*/ 1914 w 8929153"/>
              <a:gd name="connsiteY8" fmla="*/ 3359152 h 3359152"/>
              <a:gd name="connsiteX0" fmla="*/ 1914 w 8929153"/>
              <a:gd name="connsiteY0" fmla="*/ 3359152 h 3359152"/>
              <a:gd name="connsiteX1" fmla="*/ 8 w 8929153"/>
              <a:gd name="connsiteY1" fmla="*/ 0 h 3359152"/>
              <a:gd name="connsiteX2" fmla="*/ 8929153 w 8929153"/>
              <a:gd name="connsiteY2" fmla="*/ 2058 h 3359152"/>
              <a:gd name="connsiteX3" fmla="*/ 8926441 w 8929153"/>
              <a:gd name="connsiteY3" fmla="*/ 3352396 h 3359152"/>
              <a:gd name="connsiteX4" fmla="*/ 3210626 w 8929153"/>
              <a:gd name="connsiteY4" fmla="*/ 3354335 h 3359152"/>
              <a:gd name="connsiteX5" fmla="*/ 3208603 w 8929153"/>
              <a:gd name="connsiteY5" fmla="*/ 2218415 h 3359152"/>
              <a:gd name="connsiteX6" fmla="*/ 484806 w 8929153"/>
              <a:gd name="connsiteY6" fmla="*/ 2220446 h 3359152"/>
              <a:gd name="connsiteX7" fmla="*/ 481721 w 8929153"/>
              <a:gd name="connsiteY7" fmla="*/ 3356614 h 3359152"/>
              <a:gd name="connsiteX8" fmla="*/ 1914 w 8929153"/>
              <a:gd name="connsiteY8" fmla="*/ 3359152 h 3359152"/>
              <a:gd name="connsiteX0" fmla="*/ 1914 w 8929153"/>
              <a:gd name="connsiteY0" fmla="*/ 3359152 h 3359152"/>
              <a:gd name="connsiteX1" fmla="*/ 8 w 8929153"/>
              <a:gd name="connsiteY1" fmla="*/ 0 h 3359152"/>
              <a:gd name="connsiteX2" fmla="*/ 8929153 w 8929153"/>
              <a:gd name="connsiteY2" fmla="*/ 2058 h 3359152"/>
              <a:gd name="connsiteX3" fmla="*/ 8926441 w 8929153"/>
              <a:gd name="connsiteY3" fmla="*/ 3352396 h 3359152"/>
              <a:gd name="connsiteX4" fmla="*/ 3210626 w 8929153"/>
              <a:gd name="connsiteY4" fmla="*/ 3354335 h 3359152"/>
              <a:gd name="connsiteX5" fmla="*/ 3208603 w 8929153"/>
              <a:gd name="connsiteY5" fmla="*/ 2218415 h 3359152"/>
              <a:gd name="connsiteX6" fmla="*/ 484806 w 8929153"/>
              <a:gd name="connsiteY6" fmla="*/ 2220446 h 3359152"/>
              <a:gd name="connsiteX7" fmla="*/ 472196 w 8929153"/>
              <a:gd name="connsiteY7" fmla="*/ 3358996 h 3359152"/>
              <a:gd name="connsiteX8" fmla="*/ 1914 w 8929153"/>
              <a:gd name="connsiteY8" fmla="*/ 3359152 h 3359152"/>
              <a:gd name="connsiteX0" fmla="*/ 1914 w 8929153"/>
              <a:gd name="connsiteY0" fmla="*/ 3359152 h 3359152"/>
              <a:gd name="connsiteX1" fmla="*/ 8 w 8929153"/>
              <a:gd name="connsiteY1" fmla="*/ 0 h 3359152"/>
              <a:gd name="connsiteX2" fmla="*/ 8929153 w 8929153"/>
              <a:gd name="connsiteY2" fmla="*/ 2058 h 3359152"/>
              <a:gd name="connsiteX3" fmla="*/ 8926441 w 8929153"/>
              <a:gd name="connsiteY3" fmla="*/ 3352396 h 3359152"/>
              <a:gd name="connsiteX4" fmla="*/ 3210626 w 8929153"/>
              <a:gd name="connsiteY4" fmla="*/ 3354335 h 3359152"/>
              <a:gd name="connsiteX5" fmla="*/ 3208603 w 8929153"/>
              <a:gd name="connsiteY5" fmla="*/ 2218415 h 3359152"/>
              <a:gd name="connsiteX6" fmla="*/ 484806 w 8929153"/>
              <a:gd name="connsiteY6" fmla="*/ 2225208 h 3359152"/>
              <a:gd name="connsiteX7" fmla="*/ 472196 w 8929153"/>
              <a:gd name="connsiteY7" fmla="*/ 3358996 h 3359152"/>
              <a:gd name="connsiteX8" fmla="*/ 1914 w 8929153"/>
              <a:gd name="connsiteY8" fmla="*/ 3359152 h 3359152"/>
              <a:gd name="connsiteX0" fmla="*/ 1914 w 8929153"/>
              <a:gd name="connsiteY0" fmla="*/ 3359152 h 3359152"/>
              <a:gd name="connsiteX1" fmla="*/ 8 w 8929153"/>
              <a:gd name="connsiteY1" fmla="*/ 0 h 3359152"/>
              <a:gd name="connsiteX2" fmla="*/ 8929153 w 8929153"/>
              <a:gd name="connsiteY2" fmla="*/ 2058 h 3359152"/>
              <a:gd name="connsiteX3" fmla="*/ 8926441 w 8929153"/>
              <a:gd name="connsiteY3" fmla="*/ 3352396 h 3359152"/>
              <a:gd name="connsiteX4" fmla="*/ 3210626 w 8929153"/>
              <a:gd name="connsiteY4" fmla="*/ 3354335 h 3359152"/>
              <a:gd name="connsiteX5" fmla="*/ 3208603 w 8929153"/>
              <a:gd name="connsiteY5" fmla="*/ 2218415 h 3359152"/>
              <a:gd name="connsiteX6" fmla="*/ 480044 w 8929153"/>
              <a:gd name="connsiteY6" fmla="*/ 2225208 h 3359152"/>
              <a:gd name="connsiteX7" fmla="*/ 472196 w 8929153"/>
              <a:gd name="connsiteY7" fmla="*/ 3358996 h 3359152"/>
              <a:gd name="connsiteX8" fmla="*/ 1914 w 8929153"/>
              <a:gd name="connsiteY8" fmla="*/ 3359152 h 3359152"/>
              <a:gd name="connsiteX0" fmla="*/ 1914 w 8929153"/>
              <a:gd name="connsiteY0" fmla="*/ 3359152 h 3359152"/>
              <a:gd name="connsiteX1" fmla="*/ 8 w 8929153"/>
              <a:gd name="connsiteY1" fmla="*/ 0 h 3359152"/>
              <a:gd name="connsiteX2" fmla="*/ 8929153 w 8929153"/>
              <a:gd name="connsiteY2" fmla="*/ 2058 h 3359152"/>
              <a:gd name="connsiteX3" fmla="*/ 8926441 w 8929153"/>
              <a:gd name="connsiteY3" fmla="*/ 3352396 h 3359152"/>
              <a:gd name="connsiteX4" fmla="*/ 3210626 w 8929153"/>
              <a:gd name="connsiteY4" fmla="*/ 3354335 h 3359152"/>
              <a:gd name="connsiteX5" fmla="*/ 3208603 w 8929153"/>
              <a:gd name="connsiteY5" fmla="*/ 2218415 h 3359152"/>
              <a:gd name="connsiteX6" fmla="*/ 480044 w 8929153"/>
              <a:gd name="connsiteY6" fmla="*/ 2225208 h 3359152"/>
              <a:gd name="connsiteX7" fmla="*/ 479340 w 8929153"/>
              <a:gd name="connsiteY7" fmla="*/ 3358996 h 3359152"/>
              <a:gd name="connsiteX8" fmla="*/ 1914 w 8929153"/>
              <a:gd name="connsiteY8" fmla="*/ 3359152 h 3359152"/>
              <a:gd name="connsiteX0" fmla="*/ 1914 w 8929153"/>
              <a:gd name="connsiteY0" fmla="*/ 3359152 h 3359152"/>
              <a:gd name="connsiteX1" fmla="*/ 8 w 8929153"/>
              <a:gd name="connsiteY1" fmla="*/ 0 h 3359152"/>
              <a:gd name="connsiteX2" fmla="*/ 8929153 w 8929153"/>
              <a:gd name="connsiteY2" fmla="*/ 2058 h 3359152"/>
              <a:gd name="connsiteX3" fmla="*/ 8926441 w 8929153"/>
              <a:gd name="connsiteY3" fmla="*/ 3352396 h 3359152"/>
              <a:gd name="connsiteX4" fmla="*/ 3210626 w 8929153"/>
              <a:gd name="connsiteY4" fmla="*/ 3354335 h 3359152"/>
              <a:gd name="connsiteX5" fmla="*/ 3208603 w 8929153"/>
              <a:gd name="connsiteY5" fmla="*/ 2218415 h 3359152"/>
              <a:gd name="connsiteX6" fmla="*/ 480044 w 8929153"/>
              <a:gd name="connsiteY6" fmla="*/ 2222826 h 3359152"/>
              <a:gd name="connsiteX7" fmla="*/ 479340 w 8929153"/>
              <a:gd name="connsiteY7" fmla="*/ 3358996 h 3359152"/>
              <a:gd name="connsiteX8" fmla="*/ 1914 w 8929153"/>
              <a:gd name="connsiteY8" fmla="*/ 3359152 h 3359152"/>
              <a:gd name="connsiteX0" fmla="*/ 1914 w 8929153"/>
              <a:gd name="connsiteY0" fmla="*/ 3359152 h 3359152"/>
              <a:gd name="connsiteX1" fmla="*/ 8 w 8929153"/>
              <a:gd name="connsiteY1" fmla="*/ 0 h 3359152"/>
              <a:gd name="connsiteX2" fmla="*/ 8929153 w 8929153"/>
              <a:gd name="connsiteY2" fmla="*/ 2058 h 3359152"/>
              <a:gd name="connsiteX3" fmla="*/ 8926441 w 8929153"/>
              <a:gd name="connsiteY3" fmla="*/ 3352396 h 3359152"/>
              <a:gd name="connsiteX4" fmla="*/ 3210626 w 8929153"/>
              <a:gd name="connsiteY4" fmla="*/ 3354335 h 3359152"/>
              <a:gd name="connsiteX5" fmla="*/ 3208603 w 8929153"/>
              <a:gd name="connsiteY5" fmla="*/ 2218415 h 3359152"/>
              <a:gd name="connsiteX6" fmla="*/ 477663 w 8929153"/>
              <a:gd name="connsiteY6" fmla="*/ 2225207 h 3359152"/>
              <a:gd name="connsiteX7" fmla="*/ 479340 w 8929153"/>
              <a:gd name="connsiteY7" fmla="*/ 3358996 h 3359152"/>
              <a:gd name="connsiteX8" fmla="*/ 1914 w 8929153"/>
              <a:gd name="connsiteY8" fmla="*/ 3359152 h 3359152"/>
              <a:gd name="connsiteX0" fmla="*/ 1914 w 8929153"/>
              <a:gd name="connsiteY0" fmla="*/ 3359152 h 3359152"/>
              <a:gd name="connsiteX1" fmla="*/ 8 w 8929153"/>
              <a:gd name="connsiteY1" fmla="*/ 0 h 3359152"/>
              <a:gd name="connsiteX2" fmla="*/ 8929153 w 8929153"/>
              <a:gd name="connsiteY2" fmla="*/ 2058 h 3359152"/>
              <a:gd name="connsiteX3" fmla="*/ 8926441 w 8929153"/>
              <a:gd name="connsiteY3" fmla="*/ 3352396 h 3359152"/>
              <a:gd name="connsiteX4" fmla="*/ 3210626 w 8929153"/>
              <a:gd name="connsiteY4" fmla="*/ 3354335 h 3359152"/>
              <a:gd name="connsiteX5" fmla="*/ 3208603 w 8929153"/>
              <a:gd name="connsiteY5" fmla="*/ 2218415 h 3359152"/>
              <a:gd name="connsiteX6" fmla="*/ 480044 w 8929153"/>
              <a:gd name="connsiteY6" fmla="*/ 2222826 h 3359152"/>
              <a:gd name="connsiteX7" fmla="*/ 479340 w 8929153"/>
              <a:gd name="connsiteY7" fmla="*/ 3358996 h 3359152"/>
              <a:gd name="connsiteX8" fmla="*/ 1914 w 8929153"/>
              <a:gd name="connsiteY8" fmla="*/ 3359152 h 3359152"/>
              <a:gd name="connsiteX0" fmla="*/ 1914 w 8929153"/>
              <a:gd name="connsiteY0" fmla="*/ 3359152 h 3359152"/>
              <a:gd name="connsiteX1" fmla="*/ 8 w 8929153"/>
              <a:gd name="connsiteY1" fmla="*/ 0 h 3359152"/>
              <a:gd name="connsiteX2" fmla="*/ 8929153 w 8929153"/>
              <a:gd name="connsiteY2" fmla="*/ 2058 h 3359152"/>
              <a:gd name="connsiteX3" fmla="*/ 8926441 w 8929153"/>
              <a:gd name="connsiteY3" fmla="*/ 3352396 h 3359152"/>
              <a:gd name="connsiteX4" fmla="*/ 3210626 w 8929153"/>
              <a:gd name="connsiteY4" fmla="*/ 3354335 h 3359152"/>
              <a:gd name="connsiteX5" fmla="*/ 3208603 w 8929153"/>
              <a:gd name="connsiteY5" fmla="*/ 2218415 h 3359152"/>
              <a:gd name="connsiteX6" fmla="*/ 475281 w 8929153"/>
              <a:gd name="connsiteY6" fmla="*/ 2222826 h 3359152"/>
              <a:gd name="connsiteX7" fmla="*/ 479340 w 8929153"/>
              <a:gd name="connsiteY7" fmla="*/ 3358996 h 3359152"/>
              <a:gd name="connsiteX8" fmla="*/ 1914 w 8929153"/>
              <a:gd name="connsiteY8" fmla="*/ 3359152 h 3359152"/>
              <a:gd name="connsiteX0" fmla="*/ 1914 w 8929153"/>
              <a:gd name="connsiteY0" fmla="*/ 3359152 h 3359152"/>
              <a:gd name="connsiteX1" fmla="*/ 8 w 8929153"/>
              <a:gd name="connsiteY1" fmla="*/ 0 h 3359152"/>
              <a:gd name="connsiteX2" fmla="*/ 8929153 w 8929153"/>
              <a:gd name="connsiteY2" fmla="*/ 2058 h 3359152"/>
              <a:gd name="connsiteX3" fmla="*/ 8926441 w 8929153"/>
              <a:gd name="connsiteY3" fmla="*/ 3352396 h 3359152"/>
              <a:gd name="connsiteX4" fmla="*/ 3210626 w 8929153"/>
              <a:gd name="connsiteY4" fmla="*/ 3354335 h 3359152"/>
              <a:gd name="connsiteX5" fmla="*/ 3208603 w 8929153"/>
              <a:gd name="connsiteY5" fmla="*/ 2218415 h 3359152"/>
              <a:gd name="connsiteX6" fmla="*/ 475281 w 8929153"/>
              <a:gd name="connsiteY6" fmla="*/ 2220445 h 3359152"/>
              <a:gd name="connsiteX7" fmla="*/ 479340 w 8929153"/>
              <a:gd name="connsiteY7" fmla="*/ 3358996 h 3359152"/>
              <a:gd name="connsiteX8" fmla="*/ 1914 w 8929153"/>
              <a:gd name="connsiteY8" fmla="*/ 3359152 h 3359152"/>
              <a:gd name="connsiteX0" fmla="*/ 1914 w 8929153"/>
              <a:gd name="connsiteY0" fmla="*/ 3359152 h 3359152"/>
              <a:gd name="connsiteX1" fmla="*/ 8 w 8929153"/>
              <a:gd name="connsiteY1" fmla="*/ 0 h 3359152"/>
              <a:gd name="connsiteX2" fmla="*/ 8929153 w 8929153"/>
              <a:gd name="connsiteY2" fmla="*/ 2058 h 3359152"/>
              <a:gd name="connsiteX3" fmla="*/ 8926441 w 8929153"/>
              <a:gd name="connsiteY3" fmla="*/ 3352396 h 3359152"/>
              <a:gd name="connsiteX4" fmla="*/ 3210626 w 8929153"/>
              <a:gd name="connsiteY4" fmla="*/ 3354335 h 3359152"/>
              <a:gd name="connsiteX5" fmla="*/ 3208603 w 8929153"/>
              <a:gd name="connsiteY5" fmla="*/ 2218415 h 3359152"/>
              <a:gd name="connsiteX6" fmla="*/ 475281 w 8929153"/>
              <a:gd name="connsiteY6" fmla="*/ 2220445 h 3359152"/>
              <a:gd name="connsiteX7" fmla="*/ 476959 w 8929153"/>
              <a:gd name="connsiteY7" fmla="*/ 3358996 h 3359152"/>
              <a:gd name="connsiteX8" fmla="*/ 1914 w 8929153"/>
              <a:gd name="connsiteY8" fmla="*/ 3359152 h 3359152"/>
              <a:gd name="connsiteX0" fmla="*/ 1914 w 8929153"/>
              <a:gd name="connsiteY0" fmla="*/ 3359152 h 3359152"/>
              <a:gd name="connsiteX1" fmla="*/ 8 w 8929153"/>
              <a:gd name="connsiteY1" fmla="*/ 0 h 3359152"/>
              <a:gd name="connsiteX2" fmla="*/ 8929153 w 8929153"/>
              <a:gd name="connsiteY2" fmla="*/ 2058 h 3359152"/>
              <a:gd name="connsiteX3" fmla="*/ 8926441 w 8929153"/>
              <a:gd name="connsiteY3" fmla="*/ 3352396 h 3359152"/>
              <a:gd name="connsiteX4" fmla="*/ 3210626 w 8929153"/>
              <a:gd name="connsiteY4" fmla="*/ 3354335 h 3359152"/>
              <a:gd name="connsiteX5" fmla="*/ 3208603 w 8929153"/>
              <a:gd name="connsiteY5" fmla="*/ 2218415 h 3359152"/>
              <a:gd name="connsiteX6" fmla="*/ 475281 w 8929153"/>
              <a:gd name="connsiteY6" fmla="*/ 2220445 h 3359152"/>
              <a:gd name="connsiteX7" fmla="*/ 476959 w 8929153"/>
              <a:gd name="connsiteY7" fmla="*/ 3358996 h 3359152"/>
              <a:gd name="connsiteX8" fmla="*/ 1914 w 8929153"/>
              <a:gd name="connsiteY8" fmla="*/ 3359152 h 3359152"/>
              <a:gd name="connsiteX0" fmla="*/ 1914 w 8929153"/>
              <a:gd name="connsiteY0" fmla="*/ 3359152 h 3359152"/>
              <a:gd name="connsiteX1" fmla="*/ 8 w 8929153"/>
              <a:gd name="connsiteY1" fmla="*/ 0 h 3359152"/>
              <a:gd name="connsiteX2" fmla="*/ 8929153 w 8929153"/>
              <a:gd name="connsiteY2" fmla="*/ 2058 h 3359152"/>
              <a:gd name="connsiteX3" fmla="*/ 8926441 w 8929153"/>
              <a:gd name="connsiteY3" fmla="*/ 3352396 h 3359152"/>
              <a:gd name="connsiteX4" fmla="*/ 3210626 w 8929153"/>
              <a:gd name="connsiteY4" fmla="*/ 3354335 h 3359152"/>
              <a:gd name="connsiteX5" fmla="*/ 3208603 w 8929153"/>
              <a:gd name="connsiteY5" fmla="*/ 2218415 h 3359152"/>
              <a:gd name="connsiteX6" fmla="*/ 472900 w 8929153"/>
              <a:gd name="connsiteY6" fmla="*/ 2218064 h 3359152"/>
              <a:gd name="connsiteX7" fmla="*/ 476959 w 8929153"/>
              <a:gd name="connsiteY7" fmla="*/ 3358996 h 3359152"/>
              <a:gd name="connsiteX8" fmla="*/ 1914 w 8929153"/>
              <a:gd name="connsiteY8" fmla="*/ 3359152 h 3359152"/>
              <a:gd name="connsiteX0" fmla="*/ 1914 w 8929153"/>
              <a:gd name="connsiteY0" fmla="*/ 3359152 h 3359152"/>
              <a:gd name="connsiteX1" fmla="*/ 8 w 8929153"/>
              <a:gd name="connsiteY1" fmla="*/ 0 h 3359152"/>
              <a:gd name="connsiteX2" fmla="*/ 8929153 w 8929153"/>
              <a:gd name="connsiteY2" fmla="*/ 2058 h 3359152"/>
              <a:gd name="connsiteX3" fmla="*/ 8926441 w 8929153"/>
              <a:gd name="connsiteY3" fmla="*/ 3352396 h 3359152"/>
              <a:gd name="connsiteX4" fmla="*/ 3210626 w 8929153"/>
              <a:gd name="connsiteY4" fmla="*/ 3354335 h 3359152"/>
              <a:gd name="connsiteX5" fmla="*/ 3208603 w 8929153"/>
              <a:gd name="connsiteY5" fmla="*/ 2218415 h 3359152"/>
              <a:gd name="connsiteX6" fmla="*/ 480044 w 8929153"/>
              <a:gd name="connsiteY6" fmla="*/ 2218064 h 3359152"/>
              <a:gd name="connsiteX7" fmla="*/ 476959 w 8929153"/>
              <a:gd name="connsiteY7" fmla="*/ 3358996 h 3359152"/>
              <a:gd name="connsiteX8" fmla="*/ 1914 w 8929153"/>
              <a:gd name="connsiteY8" fmla="*/ 3359152 h 3359152"/>
              <a:gd name="connsiteX0" fmla="*/ 1914 w 8929153"/>
              <a:gd name="connsiteY0" fmla="*/ 3359152 h 3359152"/>
              <a:gd name="connsiteX1" fmla="*/ 8 w 8929153"/>
              <a:gd name="connsiteY1" fmla="*/ 0 h 3359152"/>
              <a:gd name="connsiteX2" fmla="*/ 8929153 w 8929153"/>
              <a:gd name="connsiteY2" fmla="*/ 2058 h 3359152"/>
              <a:gd name="connsiteX3" fmla="*/ 8926441 w 8929153"/>
              <a:gd name="connsiteY3" fmla="*/ 3352396 h 3359152"/>
              <a:gd name="connsiteX4" fmla="*/ 3210626 w 8929153"/>
              <a:gd name="connsiteY4" fmla="*/ 3354335 h 3359152"/>
              <a:gd name="connsiteX5" fmla="*/ 3208603 w 8929153"/>
              <a:gd name="connsiteY5" fmla="*/ 2218415 h 3359152"/>
              <a:gd name="connsiteX6" fmla="*/ 477663 w 8929153"/>
              <a:gd name="connsiteY6" fmla="*/ 2218064 h 3359152"/>
              <a:gd name="connsiteX7" fmla="*/ 476959 w 8929153"/>
              <a:gd name="connsiteY7" fmla="*/ 3358996 h 3359152"/>
              <a:gd name="connsiteX8" fmla="*/ 1914 w 8929153"/>
              <a:gd name="connsiteY8" fmla="*/ 3359152 h 335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29153" h="3359152">
                <a:moveTo>
                  <a:pt x="1914" y="3359152"/>
                </a:moveTo>
                <a:cubicBezTo>
                  <a:pt x="2072" y="2241816"/>
                  <a:pt x="-150" y="1117336"/>
                  <a:pt x="8" y="0"/>
                </a:cubicBezTo>
                <a:lnTo>
                  <a:pt x="8929153" y="2058"/>
                </a:lnTo>
                <a:cubicBezTo>
                  <a:pt x="8925985" y="1431470"/>
                  <a:pt x="8927620" y="637968"/>
                  <a:pt x="8926441" y="3352396"/>
                </a:cubicBezTo>
                <a:lnTo>
                  <a:pt x="3210626" y="3354335"/>
                </a:lnTo>
                <a:cubicBezTo>
                  <a:pt x="3211539" y="2974108"/>
                  <a:pt x="3207690" y="2598642"/>
                  <a:pt x="3208603" y="2218415"/>
                </a:cubicBezTo>
                <a:lnTo>
                  <a:pt x="477663" y="2218064"/>
                </a:lnTo>
                <a:cubicBezTo>
                  <a:pt x="477429" y="2597581"/>
                  <a:pt x="477193" y="2979479"/>
                  <a:pt x="476959" y="3358996"/>
                </a:cubicBezTo>
                <a:lnTo>
                  <a:pt x="1914" y="3359152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</p:spPr>
        <p:txBody>
          <a:bodyPr anchor="ctr"/>
          <a:lstStyle>
            <a:lvl1pPr algn="ctr">
              <a:defRPr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 bwMode="gray">
          <a:xfrm>
            <a:off x="624163" y="4510800"/>
            <a:ext cx="3648950" cy="2350800"/>
          </a:xfrm>
        </p:spPr>
        <p:txBody>
          <a:bodyPr lIns="108000" tIns="126000" rIns="144000" bIns="108000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>
              <a:buNone/>
              <a:defRPr sz="1600" b="0">
                <a:solidFill>
                  <a:schemeClr val="bg1"/>
                </a:solidFill>
              </a:defRPr>
            </a:lvl3pPr>
            <a:lvl4pPr marL="0" indent="0">
              <a:buNone/>
              <a:defRPr sz="1600" b="0">
                <a:solidFill>
                  <a:schemeClr val="bg1"/>
                </a:solidFill>
              </a:defRPr>
            </a:lvl4pPr>
            <a:lvl5pPr marL="0" indent="0">
              <a:buNone/>
              <a:defRPr sz="1600" b="0">
                <a:solidFill>
                  <a:schemeClr val="bg1"/>
                </a:solidFill>
              </a:defRPr>
            </a:lvl5pPr>
            <a:lvl6pPr marL="0" indent="0">
              <a:buNone/>
              <a:defRPr sz="1600">
                <a:solidFill>
                  <a:schemeClr val="bg1"/>
                </a:solidFill>
              </a:defRPr>
            </a:lvl6pPr>
            <a:lvl7pPr marL="0" indent="0">
              <a:buNone/>
              <a:defRPr sz="1600">
                <a:solidFill>
                  <a:schemeClr val="bg1"/>
                </a:solidFill>
              </a:defRPr>
            </a:lvl7pPr>
            <a:lvl8pPr marL="0" indent="0">
              <a:buNone/>
              <a:defRPr sz="1600">
                <a:solidFill>
                  <a:schemeClr val="bg1"/>
                </a:solidFill>
              </a:defRPr>
            </a:lvl8pPr>
            <a:lvl9pPr marL="0" indent="0"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3"/>
          </p:nvPr>
        </p:nvSpPr>
        <p:spPr bwMode="gray">
          <a:xfrm>
            <a:off x="720188" y="475200"/>
            <a:ext cx="5377400" cy="3600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="0" cap="all" baseline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1400" b="0" cap="all" baseline="0">
                <a:solidFill>
                  <a:schemeClr val="bg2"/>
                </a:solidFill>
              </a:defRPr>
            </a:lvl2pPr>
            <a:lvl3pPr marL="0" indent="0">
              <a:buNone/>
              <a:defRPr sz="1400" b="0" cap="all" baseline="0">
                <a:solidFill>
                  <a:schemeClr val="bg2"/>
                </a:solidFill>
              </a:defRPr>
            </a:lvl3pPr>
            <a:lvl4pPr marL="0" indent="0">
              <a:buNone/>
              <a:defRPr sz="1400" b="0" cap="all" baseline="0">
                <a:solidFill>
                  <a:schemeClr val="bg2"/>
                </a:solidFill>
              </a:defRPr>
            </a:lvl4pPr>
            <a:lvl5pPr marL="0" indent="0">
              <a:buNone/>
              <a:defRPr sz="1400" b="0" cap="all" baseline="0">
                <a:solidFill>
                  <a:schemeClr val="bg2"/>
                </a:solidFill>
              </a:defRPr>
            </a:lvl5pPr>
            <a:lvl6pPr marL="0" indent="0">
              <a:buNone/>
              <a:defRPr sz="1400" cap="all" baseline="0">
                <a:solidFill>
                  <a:schemeClr val="bg2"/>
                </a:solidFill>
              </a:defRPr>
            </a:lvl6pPr>
            <a:lvl7pPr marL="0" indent="0">
              <a:buNone/>
              <a:defRPr sz="1400" cap="all" baseline="0">
                <a:solidFill>
                  <a:schemeClr val="bg2"/>
                </a:solidFill>
              </a:defRPr>
            </a:lvl7pPr>
            <a:lvl8pPr marL="0" indent="0">
              <a:buNone/>
              <a:defRPr sz="1400" cap="all" baseline="0">
                <a:solidFill>
                  <a:schemeClr val="bg2"/>
                </a:solidFill>
              </a:defRPr>
            </a:lvl8pPr>
            <a:lvl9pPr marL="0" indent="0">
              <a:buNone/>
              <a:defRPr sz="1400" cap="all"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4"/>
          </p:nvPr>
        </p:nvSpPr>
        <p:spPr>
          <a:xfrm>
            <a:off x="4322700" y="5882263"/>
            <a:ext cx="7580299" cy="503547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5"/>
          </p:nvPr>
        </p:nvSpPr>
        <p:spPr>
          <a:xfrm>
            <a:off x="4322700" y="5687863"/>
            <a:ext cx="480125" cy="216000"/>
          </a:xfrm>
        </p:spPr>
        <p:txBody>
          <a:bodyPr/>
          <a:lstStyle>
            <a:lvl4pPr>
              <a:defRPr>
                <a:solidFill>
                  <a:schemeClr val="bg1"/>
                </a:solidFill>
              </a:defRPr>
            </a:lvl4pPr>
          </a:lstStyle>
          <a:p>
            <a:pPr lvl="3"/>
            <a:fld id="{8D7026E9-6606-4B7C-9DC5-0640007BDBAE}" type="slidenum">
              <a:rPr lang="en-US" smtClean="0"/>
              <a:pPr lvl="3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51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>
          <a:xfrm>
            <a:off x="624163" y="6624000"/>
            <a:ext cx="9218816" cy="216000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0" indent="0">
              <a:defRPr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0" indent="0">
              <a:buFont typeface="Arial" panose="020B0604020202020204" pitchFamily="34" charset="0"/>
              <a:buNone/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2pPr marL="0" indent="0"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0" indent="0"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2"/>
            <a:fld id="{8D7026E9-6606-4B7C-9DC5-0640007BDBAE}" type="slidenum">
              <a:rPr lang="en-US" smtClean="0"/>
              <a:pPr lvl="2"/>
              <a:t>‹#›</a:t>
            </a:fld>
            <a:endParaRPr lang="en-US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736712" y="6393600"/>
            <a:ext cx="7105850" cy="216000"/>
          </a:xfrm>
        </p:spPr>
        <p:txBody>
          <a:bodyPr anchor="b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800" b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800" b="0">
                <a:solidFill>
                  <a:schemeClr val="bg2"/>
                </a:solidFill>
              </a:defRPr>
            </a:lvl2pPr>
            <a:lvl3pPr marL="0" indent="0">
              <a:buNone/>
              <a:defRPr sz="800" b="0">
                <a:solidFill>
                  <a:schemeClr val="bg2"/>
                </a:solidFill>
              </a:defRPr>
            </a:lvl3pPr>
            <a:lvl4pPr marL="0" indent="0">
              <a:buNone/>
              <a:defRPr sz="800" b="0">
                <a:solidFill>
                  <a:schemeClr val="bg2"/>
                </a:solidFill>
              </a:defRPr>
            </a:lvl4pPr>
            <a:lvl5pPr marL="0" indent="0">
              <a:buNone/>
              <a:defRPr sz="800" b="0">
                <a:solidFill>
                  <a:schemeClr val="bg2"/>
                </a:solidFill>
              </a:defRPr>
            </a:lvl5pPr>
            <a:lvl6pPr marL="0" indent="0">
              <a:buNone/>
              <a:defRPr sz="800">
                <a:solidFill>
                  <a:schemeClr val="bg2"/>
                </a:solidFill>
              </a:defRPr>
            </a:lvl6pPr>
            <a:lvl7pPr marL="0" indent="0">
              <a:buNone/>
              <a:defRPr sz="800">
                <a:solidFill>
                  <a:schemeClr val="bg2"/>
                </a:solidFill>
              </a:defRPr>
            </a:lvl7pPr>
            <a:lvl8pPr marL="0" indent="0">
              <a:buNone/>
              <a:defRPr sz="800">
                <a:solidFill>
                  <a:schemeClr val="bg2"/>
                </a:solidFill>
              </a:defRPr>
            </a:lvl8pPr>
            <a:lvl9pPr marL="0" indent="0">
              <a:buNone/>
              <a:defRPr sz="8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472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0" indent="0">
              <a:defRPr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0" indent="0">
              <a:buFont typeface="Arial" panose="020B0604020202020204" pitchFamily="34" charset="0"/>
              <a:buNone/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2pPr marL="0" indent="0"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0" indent="0"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2"/>
            <a:fld id="{8D7026E9-6606-4B7C-9DC5-0640007BDBAE}" type="slidenum">
              <a:rPr lang="en-US" smtClean="0"/>
              <a:pPr lvl="2"/>
              <a:t>‹#›</a:t>
            </a:fld>
            <a:endParaRPr lang="en-US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736712" y="6393600"/>
            <a:ext cx="7105850" cy="216000"/>
          </a:xfrm>
        </p:spPr>
        <p:txBody>
          <a:bodyPr anchor="b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800" b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800" b="0">
                <a:solidFill>
                  <a:schemeClr val="bg2"/>
                </a:solidFill>
              </a:defRPr>
            </a:lvl2pPr>
            <a:lvl3pPr marL="0" indent="0">
              <a:buNone/>
              <a:defRPr sz="800" b="0">
                <a:solidFill>
                  <a:schemeClr val="bg2"/>
                </a:solidFill>
              </a:defRPr>
            </a:lvl3pPr>
            <a:lvl4pPr marL="0" indent="0">
              <a:buNone/>
              <a:defRPr sz="800" b="0">
                <a:solidFill>
                  <a:schemeClr val="bg2"/>
                </a:solidFill>
              </a:defRPr>
            </a:lvl4pPr>
            <a:lvl5pPr marL="0" indent="0">
              <a:buNone/>
              <a:defRPr sz="800" b="0">
                <a:solidFill>
                  <a:schemeClr val="bg2"/>
                </a:solidFill>
              </a:defRPr>
            </a:lvl5pPr>
            <a:lvl6pPr marL="0" indent="0">
              <a:buNone/>
              <a:defRPr sz="800">
                <a:solidFill>
                  <a:schemeClr val="bg2"/>
                </a:solidFill>
              </a:defRPr>
            </a:lvl6pPr>
            <a:lvl7pPr marL="0" indent="0">
              <a:buNone/>
              <a:defRPr sz="800">
                <a:solidFill>
                  <a:schemeClr val="bg2"/>
                </a:solidFill>
              </a:defRPr>
            </a:lvl7pPr>
            <a:lvl8pPr marL="0" indent="0">
              <a:buNone/>
              <a:defRPr sz="800">
                <a:solidFill>
                  <a:schemeClr val="bg2"/>
                </a:solidFill>
              </a:defRPr>
            </a:lvl8pPr>
            <a:lvl9pPr marL="0" indent="0">
              <a:buNone/>
              <a:defRPr sz="8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 bwMode="gray">
          <a:xfrm>
            <a:off x="624162" y="1518122"/>
            <a:ext cx="11268534" cy="553998"/>
          </a:xfrm>
        </p:spPr>
        <p:txBody>
          <a:bodyPr>
            <a:spAutoFit/>
          </a:bodyPr>
          <a:lstStyle>
            <a:lvl1pPr marL="270000" indent="-270000">
              <a:lnSpc>
                <a:spcPct val="200000"/>
              </a:lnSpc>
              <a:buFont typeface="Wingdings" panose="05000000000000000000" pitchFamily="2" charset="2"/>
              <a:buChar char="§"/>
              <a:defRPr b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540000" indent="-270000">
              <a:lnSpc>
                <a:spcPct val="200000"/>
              </a:lnSpc>
              <a:buFont typeface="Wingdings" panose="05000000000000000000" pitchFamily="2" charset="2"/>
              <a:buChar char="§"/>
              <a:defRPr b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40000">
              <a:lnSpc>
                <a:spcPct val="200000"/>
              </a:lnSpc>
              <a:defRPr b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540000">
              <a:lnSpc>
                <a:spcPct val="200000"/>
              </a:lnSpc>
              <a:defRPr b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540000">
              <a:lnSpc>
                <a:spcPct val="200000"/>
              </a:lnSpc>
              <a:defRPr b="1">
                <a:solidFill>
                  <a:schemeClr val="tx1"/>
                </a:solidFill>
              </a:defRPr>
            </a:lvl5pPr>
            <a:lvl6pPr marL="540000">
              <a:lnSpc>
                <a:spcPct val="200000"/>
              </a:lnSpc>
              <a:defRPr b="1">
                <a:solidFill>
                  <a:schemeClr val="tx1"/>
                </a:solidFill>
              </a:defRPr>
            </a:lvl6pPr>
            <a:lvl7pPr marL="540000">
              <a:lnSpc>
                <a:spcPct val="200000"/>
              </a:lnSpc>
              <a:defRPr b="1">
                <a:solidFill>
                  <a:schemeClr val="tx1"/>
                </a:solidFill>
              </a:defRPr>
            </a:lvl7pPr>
            <a:lvl8pPr marL="540000">
              <a:lnSpc>
                <a:spcPct val="200000"/>
              </a:lnSpc>
              <a:defRPr b="1">
                <a:solidFill>
                  <a:schemeClr val="tx1"/>
                </a:solidFill>
              </a:defRPr>
            </a:lvl8pPr>
            <a:lvl9pPr marL="540000">
              <a:lnSpc>
                <a:spcPct val="200000"/>
              </a:lnSpc>
              <a:defRPr b="1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024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0" indent="0">
              <a:defRPr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0" indent="0">
              <a:buFont typeface="Arial" panose="020B0604020202020204" pitchFamily="34" charset="0"/>
              <a:buNone/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2pPr marL="0" indent="0"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0" indent="0"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2"/>
            <a:fld id="{8D7026E9-6606-4B7C-9DC5-0640007BDBAE}" type="slidenum">
              <a:rPr lang="en-US" smtClean="0"/>
              <a:pPr lvl="2"/>
              <a:t>‹#›</a:t>
            </a:fld>
            <a:endParaRPr lang="en-US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736712" y="6393600"/>
            <a:ext cx="7105850" cy="216000"/>
          </a:xfrm>
        </p:spPr>
        <p:txBody>
          <a:bodyPr anchor="b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800" b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800" b="0">
                <a:solidFill>
                  <a:schemeClr val="bg2"/>
                </a:solidFill>
              </a:defRPr>
            </a:lvl2pPr>
            <a:lvl3pPr marL="0" indent="0">
              <a:buNone/>
              <a:defRPr sz="800" b="0">
                <a:solidFill>
                  <a:schemeClr val="bg2"/>
                </a:solidFill>
              </a:defRPr>
            </a:lvl3pPr>
            <a:lvl4pPr marL="0" indent="0">
              <a:buNone/>
              <a:defRPr sz="800" b="0">
                <a:solidFill>
                  <a:schemeClr val="bg2"/>
                </a:solidFill>
              </a:defRPr>
            </a:lvl4pPr>
            <a:lvl5pPr marL="0" indent="0">
              <a:buNone/>
              <a:defRPr sz="800" b="0">
                <a:solidFill>
                  <a:schemeClr val="bg2"/>
                </a:solidFill>
              </a:defRPr>
            </a:lvl5pPr>
            <a:lvl6pPr marL="0" indent="0">
              <a:buNone/>
              <a:defRPr sz="800">
                <a:solidFill>
                  <a:schemeClr val="bg2"/>
                </a:solidFill>
              </a:defRPr>
            </a:lvl6pPr>
            <a:lvl7pPr marL="0" indent="0">
              <a:buNone/>
              <a:defRPr sz="800">
                <a:solidFill>
                  <a:schemeClr val="bg2"/>
                </a:solidFill>
              </a:defRPr>
            </a:lvl7pPr>
            <a:lvl8pPr marL="0" indent="0">
              <a:buNone/>
              <a:defRPr sz="800">
                <a:solidFill>
                  <a:schemeClr val="bg2"/>
                </a:solidFill>
              </a:defRPr>
            </a:lvl8pPr>
            <a:lvl9pPr marL="0" indent="0">
              <a:buNone/>
              <a:defRPr sz="8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 bwMode="gray">
          <a:xfrm>
            <a:off x="624162" y="1518122"/>
            <a:ext cx="11268534" cy="553998"/>
          </a:xfrm>
        </p:spPr>
        <p:txBody>
          <a:bodyPr>
            <a:spAutoFit/>
          </a:bodyPr>
          <a:lstStyle>
            <a:lvl1pPr marL="270000" indent="-270000">
              <a:lnSpc>
                <a:spcPct val="200000"/>
              </a:lnSpc>
              <a:buFont typeface="Wingdings" panose="05000000000000000000" pitchFamily="2" charset="2"/>
              <a:buChar char="§"/>
              <a:defRPr b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270000" indent="-270000">
              <a:lnSpc>
                <a:spcPct val="200000"/>
              </a:lnSpc>
              <a:buClr>
                <a:schemeClr val="tx1"/>
              </a:buClr>
              <a:buFont typeface="Wingdings" panose="05000000000000000000" pitchFamily="2" charset="2"/>
              <a:buChar char="§"/>
              <a:defRPr b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40000">
              <a:lnSpc>
                <a:spcPct val="200000"/>
              </a:lnSpc>
              <a:defRPr b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540000">
              <a:lnSpc>
                <a:spcPct val="200000"/>
              </a:lnSpc>
              <a:buClr>
                <a:schemeClr val="tx1"/>
              </a:buClr>
              <a:defRPr b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540000">
              <a:lnSpc>
                <a:spcPct val="200000"/>
              </a:lnSpc>
              <a:defRPr b="0">
                <a:solidFill>
                  <a:schemeClr val="bg2"/>
                </a:solidFill>
              </a:defRPr>
            </a:lvl5pPr>
            <a:lvl6pPr marL="540000">
              <a:lnSpc>
                <a:spcPct val="200000"/>
              </a:lnSpc>
              <a:defRPr b="0">
                <a:solidFill>
                  <a:schemeClr val="bg2"/>
                </a:solidFill>
              </a:defRPr>
            </a:lvl6pPr>
            <a:lvl7pPr marL="540000">
              <a:lnSpc>
                <a:spcPct val="200000"/>
              </a:lnSpc>
              <a:defRPr b="0">
                <a:solidFill>
                  <a:schemeClr val="bg2"/>
                </a:solidFill>
              </a:defRPr>
            </a:lvl7pPr>
            <a:lvl8pPr marL="540000">
              <a:lnSpc>
                <a:spcPct val="200000"/>
              </a:lnSpc>
              <a:defRPr b="0">
                <a:solidFill>
                  <a:schemeClr val="bg2"/>
                </a:solidFill>
              </a:defRPr>
            </a:lvl8pPr>
            <a:lvl9pPr marL="540000">
              <a:lnSpc>
                <a:spcPct val="200000"/>
              </a:lnSpc>
              <a:defRPr b="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71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Imag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624163" y="1705550"/>
            <a:ext cx="5473425" cy="4320000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0" indent="0">
              <a:defRPr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0" indent="0">
              <a:buFont typeface="Arial" panose="020B0604020202020204" pitchFamily="34" charset="0"/>
              <a:buNone/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2pPr marL="0" indent="0"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0" indent="0"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2"/>
            <a:fld id="{8D7026E9-6606-4B7C-9DC5-0640007BDBAE}" type="slidenum">
              <a:rPr lang="en-US" smtClean="0"/>
              <a:pPr lvl="2"/>
              <a:t>‹#›</a:t>
            </a:fld>
            <a:endParaRPr lang="en-US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736712" y="6393600"/>
            <a:ext cx="7105850" cy="216000"/>
          </a:xfrm>
        </p:spPr>
        <p:txBody>
          <a:bodyPr anchor="b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800" b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800" b="0">
                <a:solidFill>
                  <a:schemeClr val="bg2"/>
                </a:solidFill>
              </a:defRPr>
            </a:lvl2pPr>
            <a:lvl3pPr marL="0" indent="0">
              <a:buNone/>
              <a:defRPr sz="800" b="0">
                <a:solidFill>
                  <a:schemeClr val="bg2"/>
                </a:solidFill>
              </a:defRPr>
            </a:lvl3pPr>
            <a:lvl4pPr marL="0" indent="0">
              <a:buNone/>
              <a:defRPr sz="800" b="0">
                <a:solidFill>
                  <a:schemeClr val="bg2"/>
                </a:solidFill>
              </a:defRPr>
            </a:lvl4pPr>
            <a:lvl5pPr marL="0" indent="0">
              <a:buNone/>
              <a:defRPr sz="800" b="0">
                <a:solidFill>
                  <a:schemeClr val="bg2"/>
                </a:solidFill>
              </a:defRPr>
            </a:lvl5pPr>
            <a:lvl6pPr marL="0" indent="0">
              <a:buNone/>
              <a:defRPr sz="800">
                <a:solidFill>
                  <a:schemeClr val="bg2"/>
                </a:solidFill>
              </a:defRPr>
            </a:lvl6pPr>
            <a:lvl7pPr marL="0" indent="0">
              <a:buNone/>
              <a:defRPr sz="800">
                <a:solidFill>
                  <a:schemeClr val="bg2"/>
                </a:solidFill>
              </a:defRPr>
            </a:lvl7pPr>
            <a:lvl8pPr marL="0" indent="0">
              <a:buNone/>
              <a:defRPr sz="800">
                <a:solidFill>
                  <a:schemeClr val="bg2"/>
                </a:solidFill>
              </a:defRPr>
            </a:lvl8pPr>
            <a:lvl9pPr marL="0" indent="0">
              <a:buNone/>
              <a:defRPr sz="8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4"/>
          </p:nvPr>
        </p:nvSpPr>
        <p:spPr bwMode="gray">
          <a:xfrm>
            <a:off x="6419271" y="1763150"/>
            <a:ext cx="5473425" cy="4262400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algn="ctr"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946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3058396" y="1719836"/>
            <a:ext cx="8834300" cy="918000"/>
          </a:xfrm>
        </p:spPr>
        <p:txBody>
          <a:bodyPr/>
          <a:lstStyle>
            <a:lvl1pPr>
              <a:defRPr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79388" indent="-179388">
              <a:defRPr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0" indent="0">
              <a:defRPr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0" indent="0">
              <a:buFont typeface="Arial" panose="020B0604020202020204" pitchFamily="34" charset="0"/>
              <a:buNone/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2pPr marL="0" indent="0"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0" indent="0"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2"/>
            <a:fld id="{8D7026E9-6606-4B7C-9DC5-0640007BDBAE}" type="slidenum">
              <a:rPr lang="en-US" smtClean="0"/>
              <a:pPr lvl="2"/>
              <a:t>‹#›</a:t>
            </a:fld>
            <a:endParaRPr lang="en-US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736712" y="6393600"/>
            <a:ext cx="7105850" cy="216000"/>
          </a:xfrm>
        </p:spPr>
        <p:txBody>
          <a:bodyPr anchor="b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800" b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800" b="0">
                <a:solidFill>
                  <a:schemeClr val="bg2"/>
                </a:solidFill>
              </a:defRPr>
            </a:lvl2pPr>
            <a:lvl3pPr marL="0" indent="0">
              <a:buNone/>
              <a:defRPr sz="800" b="0">
                <a:solidFill>
                  <a:schemeClr val="bg2"/>
                </a:solidFill>
              </a:defRPr>
            </a:lvl3pPr>
            <a:lvl4pPr marL="0" indent="0">
              <a:buNone/>
              <a:defRPr sz="800" b="0">
                <a:solidFill>
                  <a:schemeClr val="bg2"/>
                </a:solidFill>
              </a:defRPr>
            </a:lvl4pPr>
            <a:lvl5pPr marL="0" indent="0">
              <a:buNone/>
              <a:defRPr sz="800" b="0">
                <a:solidFill>
                  <a:schemeClr val="bg2"/>
                </a:solidFill>
              </a:defRPr>
            </a:lvl5pPr>
            <a:lvl6pPr marL="0" indent="0">
              <a:buNone/>
              <a:defRPr sz="800">
                <a:solidFill>
                  <a:schemeClr val="bg2"/>
                </a:solidFill>
              </a:defRPr>
            </a:lvl6pPr>
            <a:lvl7pPr marL="0" indent="0">
              <a:buNone/>
              <a:defRPr sz="800">
                <a:solidFill>
                  <a:schemeClr val="bg2"/>
                </a:solidFill>
              </a:defRPr>
            </a:lvl7pPr>
            <a:lvl8pPr marL="0" indent="0">
              <a:buNone/>
              <a:defRPr sz="800">
                <a:solidFill>
                  <a:schemeClr val="bg2"/>
                </a:solidFill>
              </a:defRPr>
            </a:lvl8pPr>
            <a:lvl9pPr marL="0" indent="0">
              <a:buNone/>
              <a:defRPr sz="8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 bwMode="gray">
          <a:xfrm>
            <a:off x="624162" y="1762837"/>
            <a:ext cx="2304600" cy="871200"/>
          </a:xfrm>
          <a:blipFill>
            <a:blip r:embed="rId3"/>
            <a:stretch>
              <a:fillRect/>
            </a:stretch>
          </a:blipFill>
        </p:spPr>
        <p:txBody>
          <a:bodyPr anchor="ctr"/>
          <a:lstStyle>
            <a:lvl1pPr algn="ctr"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0" name="Inhaltsplatzhalter 2"/>
          <p:cNvSpPr>
            <a:spLocks noGrp="1"/>
          </p:cNvSpPr>
          <p:nvPr>
            <p:ph idx="15"/>
          </p:nvPr>
        </p:nvSpPr>
        <p:spPr bwMode="gray">
          <a:xfrm>
            <a:off x="3058396" y="2848119"/>
            <a:ext cx="8834300" cy="918000"/>
          </a:xfrm>
        </p:spPr>
        <p:txBody>
          <a:bodyPr/>
          <a:lstStyle>
            <a:lvl1pPr>
              <a:defRPr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79388" indent="-179388">
              <a:defRPr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Bildplatzhalter 8"/>
          <p:cNvSpPr>
            <a:spLocks noGrp="1"/>
          </p:cNvSpPr>
          <p:nvPr>
            <p:ph type="pic" sz="quarter" idx="16"/>
          </p:nvPr>
        </p:nvSpPr>
        <p:spPr bwMode="gray">
          <a:xfrm>
            <a:off x="624162" y="2893180"/>
            <a:ext cx="2304600" cy="871200"/>
          </a:xfrm>
          <a:blipFill>
            <a:blip r:embed="rId3"/>
            <a:stretch>
              <a:fillRect/>
            </a:stretch>
          </a:blipFill>
        </p:spPr>
        <p:txBody>
          <a:bodyPr anchor="ctr"/>
          <a:lstStyle>
            <a:lvl1pPr algn="ctr"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2" name="Inhaltsplatzhalter 2"/>
          <p:cNvSpPr>
            <a:spLocks noGrp="1"/>
          </p:cNvSpPr>
          <p:nvPr>
            <p:ph idx="17"/>
          </p:nvPr>
        </p:nvSpPr>
        <p:spPr bwMode="gray">
          <a:xfrm>
            <a:off x="3058396" y="3978783"/>
            <a:ext cx="8834300" cy="918000"/>
          </a:xfrm>
        </p:spPr>
        <p:txBody>
          <a:bodyPr/>
          <a:lstStyle>
            <a:lvl1pPr>
              <a:defRPr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79388" indent="-179388">
              <a:defRPr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Bildplatzhalter 8"/>
          <p:cNvSpPr>
            <a:spLocks noGrp="1"/>
          </p:cNvSpPr>
          <p:nvPr>
            <p:ph type="pic" sz="quarter" idx="18"/>
          </p:nvPr>
        </p:nvSpPr>
        <p:spPr bwMode="gray">
          <a:xfrm>
            <a:off x="624162" y="4023523"/>
            <a:ext cx="2304600" cy="871200"/>
          </a:xfrm>
          <a:blipFill>
            <a:blip r:embed="rId3"/>
            <a:stretch>
              <a:fillRect/>
            </a:stretch>
          </a:blipFill>
        </p:spPr>
        <p:txBody>
          <a:bodyPr anchor="ctr"/>
          <a:lstStyle>
            <a:lvl1pPr algn="ctr"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>
            <p:ph idx="19"/>
          </p:nvPr>
        </p:nvSpPr>
        <p:spPr bwMode="gray">
          <a:xfrm>
            <a:off x="3058396" y="5107067"/>
            <a:ext cx="8834300" cy="918000"/>
          </a:xfrm>
        </p:spPr>
        <p:txBody>
          <a:bodyPr/>
          <a:lstStyle>
            <a:lvl1pPr>
              <a:defRPr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79388" indent="-179388">
              <a:defRPr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Bildplatzhalter 8"/>
          <p:cNvSpPr>
            <a:spLocks noGrp="1"/>
          </p:cNvSpPr>
          <p:nvPr>
            <p:ph type="pic" sz="quarter" idx="20"/>
          </p:nvPr>
        </p:nvSpPr>
        <p:spPr bwMode="gray">
          <a:xfrm>
            <a:off x="624162" y="5153867"/>
            <a:ext cx="2304600" cy="871200"/>
          </a:xfrm>
          <a:blipFill>
            <a:blip r:embed="rId3"/>
            <a:stretch>
              <a:fillRect/>
            </a:stretch>
          </a:blipFill>
        </p:spPr>
        <p:txBody>
          <a:bodyPr anchor="ctr"/>
          <a:lstStyle>
            <a:lvl1pPr algn="ctr"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567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0" indent="0">
              <a:defRPr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0" indent="0">
              <a:buFont typeface="Arial" panose="020B0604020202020204" pitchFamily="34" charset="0"/>
              <a:buNone/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2pPr marL="0" indent="0"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0" indent="0"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2"/>
            <a:fld id="{8D7026E9-6606-4B7C-9DC5-0640007BDBAE}" type="slidenum">
              <a:rPr lang="en-US" smtClean="0"/>
              <a:pPr lvl="2"/>
              <a:t>‹#›</a:t>
            </a:fld>
            <a:endParaRPr lang="en-US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736712" y="6393600"/>
            <a:ext cx="7105850" cy="216000"/>
          </a:xfrm>
        </p:spPr>
        <p:txBody>
          <a:bodyPr anchor="b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800" b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800" b="0">
                <a:solidFill>
                  <a:schemeClr val="bg2"/>
                </a:solidFill>
              </a:defRPr>
            </a:lvl2pPr>
            <a:lvl3pPr marL="0" indent="0">
              <a:buNone/>
              <a:defRPr sz="800" b="0">
                <a:solidFill>
                  <a:schemeClr val="bg2"/>
                </a:solidFill>
              </a:defRPr>
            </a:lvl3pPr>
            <a:lvl4pPr marL="0" indent="0">
              <a:buNone/>
              <a:defRPr sz="800" b="0">
                <a:solidFill>
                  <a:schemeClr val="bg2"/>
                </a:solidFill>
              </a:defRPr>
            </a:lvl4pPr>
            <a:lvl5pPr marL="0" indent="0">
              <a:buNone/>
              <a:defRPr sz="800" b="0">
                <a:solidFill>
                  <a:schemeClr val="bg2"/>
                </a:solidFill>
              </a:defRPr>
            </a:lvl5pPr>
            <a:lvl6pPr marL="0" indent="0">
              <a:buNone/>
              <a:defRPr sz="800">
                <a:solidFill>
                  <a:schemeClr val="bg2"/>
                </a:solidFill>
              </a:defRPr>
            </a:lvl6pPr>
            <a:lvl7pPr marL="0" indent="0">
              <a:buNone/>
              <a:defRPr sz="800">
                <a:solidFill>
                  <a:schemeClr val="bg2"/>
                </a:solidFill>
              </a:defRPr>
            </a:lvl7pPr>
            <a:lvl8pPr marL="0" indent="0">
              <a:buNone/>
              <a:defRPr sz="800">
                <a:solidFill>
                  <a:schemeClr val="bg2"/>
                </a:solidFill>
              </a:defRPr>
            </a:lvl8pPr>
            <a:lvl9pPr marL="0" indent="0">
              <a:buNone/>
              <a:defRPr sz="8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831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 grey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/>
        <p:txBody>
          <a:bodyPr/>
          <a:lstStyle>
            <a:lvl1pPr>
              <a:defRPr b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270000" indent="-270000">
              <a:buClr>
                <a:schemeClr val="tx1"/>
              </a:buClr>
              <a:buFont typeface="Wingdings" panose="05000000000000000000" pitchFamily="2" charset="2"/>
              <a:buChar char="§"/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40000"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810000"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080000"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>
          <a:xfrm>
            <a:off x="476250" y="6624000"/>
            <a:ext cx="9864000" cy="216000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0" indent="0">
              <a:defRPr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0" indent="0">
              <a:buFont typeface="Arial" panose="020B0604020202020204" pitchFamily="34" charset="0"/>
              <a:buNone/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2pPr marL="0" indent="0"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0" indent="0"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2"/>
            <a:fld id="{8D7026E9-6606-4B7C-9DC5-0640007BDBAE}" type="slidenum">
              <a:rPr lang="en-US" smtClean="0">
                <a:solidFill>
                  <a:srgbClr val="666666"/>
                </a:solidFill>
              </a:rPr>
              <a:pPr lvl="2"/>
              <a:t>‹#›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2736712" y="6393600"/>
            <a:ext cx="7603538" cy="216000"/>
          </a:xfrm>
        </p:spPr>
        <p:txBody>
          <a:bodyPr anchor="b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800" b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800" b="0">
                <a:solidFill>
                  <a:schemeClr val="bg2"/>
                </a:solidFill>
              </a:defRPr>
            </a:lvl2pPr>
            <a:lvl3pPr marL="0" indent="0">
              <a:buNone/>
              <a:defRPr sz="800" b="0">
                <a:solidFill>
                  <a:schemeClr val="bg2"/>
                </a:solidFill>
              </a:defRPr>
            </a:lvl3pPr>
            <a:lvl4pPr marL="0" indent="0">
              <a:buNone/>
              <a:defRPr sz="800" b="0">
                <a:solidFill>
                  <a:schemeClr val="bg2"/>
                </a:solidFill>
              </a:defRPr>
            </a:lvl4pPr>
            <a:lvl5pPr marL="0" indent="0">
              <a:buNone/>
              <a:defRPr sz="800" b="0">
                <a:solidFill>
                  <a:schemeClr val="bg2"/>
                </a:solidFill>
              </a:defRPr>
            </a:lvl5pPr>
            <a:lvl6pPr marL="0" indent="0">
              <a:buNone/>
              <a:defRPr sz="800">
                <a:solidFill>
                  <a:schemeClr val="bg2"/>
                </a:solidFill>
              </a:defRPr>
            </a:lvl6pPr>
            <a:lvl7pPr marL="0" indent="0">
              <a:buNone/>
              <a:defRPr sz="800">
                <a:solidFill>
                  <a:schemeClr val="bg2"/>
                </a:solidFill>
              </a:defRPr>
            </a:lvl7pPr>
            <a:lvl8pPr marL="0" indent="0">
              <a:buNone/>
              <a:defRPr sz="800">
                <a:solidFill>
                  <a:schemeClr val="bg2"/>
                </a:solidFill>
              </a:defRPr>
            </a:lvl8pPr>
            <a:lvl9pPr marL="0" indent="0">
              <a:buNone/>
              <a:defRPr sz="800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2305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624162" y="106321"/>
            <a:ext cx="11268534" cy="99677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624162" y="1705550"/>
            <a:ext cx="11268534" cy="27699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624163" y="6624000"/>
            <a:ext cx="92184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0" indent="0" algn="l"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0" indent="0">
              <a:buFont typeface="Arial" panose="020B0604020202020204" pitchFamily="34" charset="0"/>
              <a:buNone/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0" indent="0"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624163" y="6429600"/>
            <a:ext cx="480125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0" indent="0"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0" indent="0">
              <a:defRPr sz="10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pPr lvl="3"/>
            <a:fld id="{8D7026E9-6606-4B7C-9DC5-0640007BDBAE}" type="slidenum">
              <a:rPr lang="en-US" smtClean="0"/>
              <a:pPr lvl="3"/>
              <a:t>‹#›</a:t>
            </a:fld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0556225" y="6436785"/>
            <a:ext cx="1404000" cy="28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868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spcBef>
          <a:spcPct val="0"/>
        </a:spcBef>
        <a:buNone/>
        <a:defRPr sz="2200" b="1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spcBef>
          <a:spcPts val="400"/>
        </a:spcBef>
        <a:buFont typeface="Arial" panose="020B0604020202020204" pitchFamily="34" charset="0"/>
        <a:buNone/>
        <a:defRPr sz="1800" b="1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0" indent="0" algn="l" defTabSz="914400" rtl="0" eaLnBrk="1" latinLnBrk="0" hangingPunct="1">
        <a:spcBef>
          <a:spcPts val="400"/>
        </a:spcBef>
        <a:buFont typeface="Arial" panose="020B0604020202020204" pitchFamily="34" charset="0"/>
        <a:buNone/>
        <a:defRPr sz="1800" kern="1200">
          <a:solidFill>
            <a:schemeClr val="bg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270000" indent="-270000" algn="l" defTabSz="914400" rtl="0" eaLnBrk="1" latinLnBrk="0" hangingPunct="1">
        <a:spcBef>
          <a:spcPts val="400"/>
        </a:spcBef>
        <a:buClr>
          <a:schemeClr val="tx1"/>
        </a:buClr>
        <a:buFont typeface="Wingdings" panose="05000000000000000000" pitchFamily="2" charset="2"/>
        <a:buChar char="§"/>
        <a:defRPr sz="1800" kern="1200">
          <a:solidFill>
            <a:schemeClr val="bg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540000" indent="-270000" algn="l" defTabSz="914400" rtl="0" eaLnBrk="1" latinLnBrk="0" hangingPunct="1">
        <a:spcBef>
          <a:spcPts val="400"/>
        </a:spcBef>
        <a:buClr>
          <a:schemeClr val="tx1"/>
        </a:buClr>
        <a:buFont typeface="Wingdings" panose="05000000000000000000" pitchFamily="2" charset="2"/>
        <a:buChar char="§"/>
        <a:defRPr sz="1800" kern="1200">
          <a:solidFill>
            <a:schemeClr val="bg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810000" indent="-270000" algn="l" defTabSz="914400" rtl="0" eaLnBrk="1" latinLnBrk="0" hangingPunct="1">
        <a:spcBef>
          <a:spcPts val="400"/>
        </a:spcBef>
        <a:buClr>
          <a:schemeClr val="tx1"/>
        </a:buClr>
        <a:buFont typeface="Wingdings" panose="05000000000000000000" pitchFamily="2" charset="2"/>
        <a:buChar char="§"/>
        <a:defRPr sz="1800" kern="1200">
          <a:solidFill>
            <a:schemeClr val="bg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1080000" indent="-270000" algn="l" defTabSz="914400" rtl="0" eaLnBrk="1" latinLnBrk="0" hangingPunct="1">
        <a:spcBef>
          <a:spcPts val="400"/>
        </a:spcBef>
        <a:buClr>
          <a:schemeClr val="tx1"/>
        </a:buClr>
        <a:buFont typeface="Wingdings" panose="05000000000000000000" pitchFamily="2" charset="2"/>
        <a:buChar char="§"/>
        <a:defRPr sz="1800" kern="1200">
          <a:solidFill>
            <a:schemeClr val="bg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6pPr>
      <a:lvl7pPr marL="1080000" indent="-270000" algn="l" defTabSz="914400" rtl="0" eaLnBrk="1" latinLnBrk="0" hangingPunct="1">
        <a:spcBef>
          <a:spcPts val="400"/>
        </a:spcBef>
        <a:buClr>
          <a:schemeClr val="tx1"/>
        </a:buClr>
        <a:buFont typeface="Wingdings" panose="05000000000000000000" pitchFamily="2" charset="2"/>
        <a:buChar char="§"/>
        <a:defRPr sz="1800" kern="1200">
          <a:solidFill>
            <a:schemeClr val="bg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7pPr>
      <a:lvl8pPr marL="1080000" indent="-270000" algn="l" defTabSz="914400" rtl="0" eaLnBrk="1" latinLnBrk="0" hangingPunct="1">
        <a:spcBef>
          <a:spcPts val="400"/>
        </a:spcBef>
        <a:buClr>
          <a:schemeClr val="tx1"/>
        </a:buClr>
        <a:buFont typeface="Wingdings" panose="05000000000000000000" pitchFamily="2" charset="2"/>
        <a:buChar char="§"/>
        <a:defRPr sz="1800" kern="1200">
          <a:solidFill>
            <a:schemeClr val="bg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8pPr>
      <a:lvl9pPr marL="1080000" indent="-270000" algn="l" defTabSz="914400" rtl="0" eaLnBrk="1" latinLnBrk="0" hangingPunct="1">
        <a:spcBef>
          <a:spcPts val="400"/>
        </a:spcBef>
        <a:buClr>
          <a:schemeClr val="tx1"/>
        </a:buClr>
        <a:buFont typeface="Wingdings" panose="05000000000000000000" pitchFamily="2" charset="2"/>
        <a:buChar char="§"/>
        <a:defRPr sz="1800" kern="1200">
          <a:solidFill>
            <a:schemeClr val="bg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7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7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44.png"/><Relationship Id="rId5" Type="http://schemas.openxmlformats.org/officeDocument/2006/relationships/image" Target="../media/image22.png"/><Relationship Id="rId10" Type="http://schemas.openxmlformats.org/officeDocument/2006/relationships/image" Target="../media/image43.png"/><Relationship Id="rId4" Type="http://schemas.openxmlformats.org/officeDocument/2006/relationships/image" Target="../media/image36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7.png"/><Relationship Id="rId7" Type="http://schemas.openxmlformats.org/officeDocument/2006/relationships/image" Target="../media/image28.sv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43.png"/><Relationship Id="rId5" Type="http://schemas.openxmlformats.org/officeDocument/2006/relationships/image" Target="../media/image22.png"/><Relationship Id="rId10" Type="http://schemas.openxmlformats.org/officeDocument/2006/relationships/image" Target="../media/image30.png"/><Relationship Id="rId4" Type="http://schemas.openxmlformats.org/officeDocument/2006/relationships/image" Target="../media/image36.png"/><Relationship Id="rId9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8.png"/><Relationship Id="rId3" Type="http://schemas.openxmlformats.org/officeDocument/2006/relationships/image" Target="../media/image37.png"/><Relationship Id="rId7" Type="http://schemas.openxmlformats.org/officeDocument/2006/relationships/image" Target="../media/image28.sv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0.png"/><Relationship Id="rId5" Type="http://schemas.openxmlformats.org/officeDocument/2006/relationships/image" Target="../media/image22.png"/><Relationship Id="rId10" Type="http://schemas.openxmlformats.org/officeDocument/2006/relationships/image" Target="../media/image38.png"/><Relationship Id="rId4" Type="http://schemas.openxmlformats.org/officeDocument/2006/relationships/image" Target="../media/image36.png"/><Relationship Id="rId9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4.png"/><Relationship Id="rId3" Type="http://schemas.openxmlformats.org/officeDocument/2006/relationships/image" Target="../media/image37.png"/><Relationship Id="rId7" Type="http://schemas.openxmlformats.org/officeDocument/2006/relationships/image" Target="../media/image28.sv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0.png"/><Relationship Id="rId5" Type="http://schemas.openxmlformats.org/officeDocument/2006/relationships/image" Target="../media/image22.png"/><Relationship Id="rId10" Type="http://schemas.openxmlformats.org/officeDocument/2006/relationships/image" Target="../media/image51.png"/><Relationship Id="rId4" Type="http://schemas.openxmlformats.org/officeDocument/2006/relationships/image" Target="../media/image36.png"/><Relationship Id="rId9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8.png"/><Relationship Id="rId3" Type="http://schemas.openxmlformats.org/officeDocument/2006/relationships/image" Target="../media/image37.png"/><Relationship Id="rId7" Type="http://schemas.openxmlformats.org/officeDocument/2006/relationships/image" Target="../media/image28.sv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43.png"/><Relationship Id="rId5" Type="http://schemas.openxmlformats.org/officeDocument/2006/relationships/image" Target="../media/image22.png"/><Relationship Id="rId10" Type="http://schemas.openxmlformats.org/officeDocument/2006/relationships/image" Target="../media/image44.png"/><Relationship Id="rId4" Type="http://schemas.openxmlformats.org/officeDocument/2006/relationships/image" Target="../media/image36.png"/><Relationship Id="rId9" Type="http://schemas.openxmlformats.org/officeDocument/2006/relationships/image" Target="../media/image50.png"/><Relationship Id="rId1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7.png"/><Relationship Id="rId7" Type="http://schemas.openxmlformats.org/officeDocument/2006/relationships/image" Target="../media/image28.sv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51.png"/><Relationship Id="rId5" Type="http://schemas.openxmlformats.org/officeDocument/2006/relationships/image" Target="../media/image22.png"/><Relationship Id="rId10" Type="http://schemas.openxmlformats.org/officeDocument/2006/relationships/image" Target="../media/image53.png"/><Relationship Id="rId4" Type="http://schemas.openxmlformats.org/officeDocument/2006/relationships/image" Target="../media/image36.png"/><Relationship Id="rId9" Type="http://schemas.openxmlformats.org/officeDocument/2006/relationships/image" Target="../media/image50.png"/><Relationship Id="rId1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7.png"/><Relationship Id="rId7" Type="http://schemas.openxmlformats.org/officeDocument/2006/relationships/image" Target="../media/image28.sv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0.png"/><Relationship Id="rId5" Type="http://schemas.openxmlformats.org/officeDocument/2006/relationships/image" Target="../media/image22.png"/><Relationship Id="rId15" Type="http://schemas.openxmlformats.org/officeDocument/2006/relationships/image" Target="../media/image52.png"/><Relationship Id="rId10" Type="http://schemas.openxmlformats.org/officeDocument/2006/relationships/image" Target="../media/image53.png"/><Relationship Id="rId4" Type="http://schemas.openxmlformats.org/officeDocument/2006/relationships/image" Target="../media/image36.png"/><Relationship Id="rId9" Type="http://schemas.openxmlformats.org/officeDocument/2006/relationships/image" Target="../media/image50.png"/><Relationship Id="rId1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7.png"/><Relationship Id="rId7" Type="http://schemas.openxmlformats.org/officeDocument/2006/relationships/image" Target="../media/image28.sv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55.png"/><Relationship Id="rId5" Type="http://schemas.openxmlformats.org/officeDocument/2006/relationships/image" Target="../media/image22.png"/><Relationship Id="rId15" Type="http://schemas.openxmlformats.org/officeDocument/2006/relationships/image" Target="../media/image30.png"/><Relationship Id="rId10" Type="http://schemas.openxmlformats.org/officeDocument/2006/relationships/image" Target="../media/image53.png"/><Relationship Id="rId4" Type="http://schemas.openxmlformats.org/officeDocument/2006/relationships/image" Target="../media/image36.png"/><Relationship Id="rId9" Type="http://schemas.openxmlformats.org/officeDocument/2006/relationships/image" Target="../media/image50.png"/><Relationship Id="rId1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4.png"/><Relationship Id="rId18" Type="http://schemas.openxmlformats.org/officeDocument/2006/relationships/image" Target="../media/image57.png"/><Relationship Id="rId3" Type="http://schemas.openxmlformats.org/officeDocument/2006/relationships/image" Target="../media/image37.png"/><Relationship Id="rId7" Type="http://schemas.openxmlformats.org/officeDocument/2006/relationships/image" Target="../media/image28.svg"/><Relationship Id="rId12" Type="http://schemas.openxmlformats.org/officeDocument/2006/relationships/image" Target="../media/image30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55.png"/><Relationship Id="rId5" Type="http://schemas.openxmlformats.org/officeDocument/2006/relationships/image" Target="../media/image22.png"/><Relationship Id="rId15" Type="http://schemas.openxmlformats.org/officeDocument/2006/relationships/image" Target="../media/image48.png"/><Relationship Id="rId10" Type="http://schemas.openxmlformats.org/officeDocument/2006/relationships/image" Target="../media/image53.png"/><Relationship Id="rId19" Type="http://schemas.microsoft.com/office/2007/relationships/hdphoto" Target="../media/hdphoto2.wdp"/><Relationship Id="rId4" Type="http://schemas.openxmlformats.org/officeDocument/2006/relationships/image" Target="../media/image36.png"/><Relationship Id="rId9" Type="http://schemas.openxmlformats.org/officeDocument/2006/relationships/image" Target="../media/image50.png"/><Relationship Id="rId1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microsoft.com/office/2007/relationships/hdphoto" Target="../media/hdphoto1.wdp"/><Relationship Id="rId10" Type="http://schemas.openxmlformats.org/officeDocument/2006/relationships/image" Target="../media/image28.sv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microsoft.com/office/2007/relationships/hdphoto" Target="../media/hdphoto1.wdp"/><Relationship Id="rId10" Type="http://schemas.openxmlformats.org/officeDocument/2006/relationships/image" Target="../media/image28.sv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3" Type="http://schemas.openxmlformats.org/officeDocument/2006/relationships/image" Target="../media/image58.png"/><Relationship Id="rId7" Type="http://schemas.openxmlformats.org/officeDocument/2006/relationships/image" Target="../media/image6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jp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microsoft.com/office/2007/relationships/hdphoto" Target="../media/hdphoto1.wdp"/><Relationship Id="rId10" Type="http://schemas.openxmlformats.org/officeDocument/2006/relationships/image" Target="../media/image28.sv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microsoft.com/office/2007/relationships/hdphoto" Target="../media/hdphoto1.wdp"/><Relationship Id="rId10" Type="http://schemas.openxmlformats.org/officeDocument/2006/relationships/image" Target="../media/image28.sv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microsoft.com/office/2007/relationships/hdphoto" Target="../media/hdphoto1.wdp"/><Relationship Id="rId10" Type="http://schemas.openxmlformats.org/officeDocument/2006/relationships/image" Target="../media/image28.sv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microsoft.com/office/2007/relationships/hdphoto" Target="../media/hdphoto1.wdp"/><Relationship Id="rId10" Type="http://schemas.openxmlformats.org/officeDocument/2006/relationships/image" Target="../media/image28.sv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10" Type="http://schemas.openxmlformats.org/officeDocument/2006/relationships/image" Target="../media/image30.png"/><Relationship Id="rId4" Type="http://schemas.openxmlformats.org/officeDocument/2006/relationships/image" Target="../media/image23.pn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/>
              <a:t>A Modem Testbed for Body Area Network (BAN) Communication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 bwMode="gray">
          <a:xfrm>
            <a:off x="682738" y="4477433"/>
            <a:ext cx="3648950" cy="3457680"/>
          </a:xfrm>
        </p:spPr>
        <p:txBody>
          <a:bodyPr/>
          <a:lstStyle/>
          <a:p>
            <a:r>
              <a:rPr lang="en-US" dirty="0"/>
              <a:t>Internship wrap-up presentation</a:t>
            </a:r>
          </a:p>
          <a:p>
            <a:pPr lvl="3"/>
            <a:r>
              <a:rPr lang="en-US" sz="1400" dirty="0" err="1"/>
              <a:t>Yifang</a:t>
            </a:r>
            <a:r>
              <a:rPr lang="en-US" sz="1400" dirty="0"/>
              <a:t> Chen</a:t>
            </a:r>
          </a:p>
          <a:p>
            <a:endParaRPr lang="en-US" sz="1200" dirty="0"/>
          </a:p>
          <a:p>
            <a:r>
              <a:rPr lang="en-US" sz="1200" dirty="0"/>
              <a:t>Mentor: Brian </a:t>
            </a:r>
            <a:r>
              <a:rPr lang="en-US" sz="1200" dirty="0" err="1"/>
              <a:t>Taff</a:t>
            </a:r>
            <a:endParaRPr lang="en-US" sz="1200" dirty="0"/>
          </a:p>
          <a:p>
            <a:r>
              <a:rPr lang="en-US" sz="1200" dirty="0"/>
              <a:t>8-Aug-2017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200" dirty="0"/>
              <a:t>Feb 9</a:t>
            </a:r>
            <a:r>
              <a:rPr lang="en-US" sz="1200" baseline="30000" dirty="0"/>
              <a:t>th</a:t>
            </a:r>
            <a:r>
              <a:rPr lang="en-US" sz="1200" dirty="0"/>
              <a:t>, 2017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dirty="0"/>
              <a:t>BIOTRONIK // CRM</a:t>
            </a:r>
          </a:p>
        </p:txBody>
      </p:sp>
      <p:pic>
        <p:nvPicPr>
          <p:cNvPr id="7" name="Bildplatzhalter 6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15" b="12515"/>
          <a:stretch>
            <a:fillRect/>
          </a:stretch>
        </p:blipFill>
        <p:spPr bwMode="gray"/>
      </p:pic>
      <p:sp>
        <p:nvSpPr>
          <p:cNvPr id="2" name="Fußzeilenplatzhalter 1"/>
          <p:cNvSpPr>
            <a:spLocks noGrp="1"/>
          </p:cNvSpPr>
          <p:nvPr>
            <p:ph type="ftr" sz="quarter" idx="14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pPr lvl="3"/>
            <a:fld id="{8D7026E9-6606-4B7C-9DC5-0640007BDBAE}" type="slidenum">
              <a:rPr lang="en-US" smtClean="0"/>
              <a:pPr lvl="3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912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35" y="1725561"/>
            <a:ext cx="5546829" cy="441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C9D62E-DB47-4653-AFD7-6744677FC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1B6F56-98AD-4F68-8D46-AB8A88D4A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/>
            <a:fld id="{8D7026E9-6606-4B7C-9DC5-0640007BDBAE}" type="slidenum">
              <a:rPr lang="en-US" smtClean="0"/>
              <a:pPr lvl="2"/>
              <a:t>10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24C5F15-3BF1-48F7-B1E5-73DFA7747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49890" y="1430594"/>
            <a:ext cx="3013772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Modulation(TX)</a:t>
            </a:r>
          </a:p>
        </p:txBody>
      </p:sp>
      <p:pic>
        <p:nvPicPr>
          <p:cNvPr id="13" name="Picture 4" descr="C:\Users\cheny\AppData\Local\Microsoft\Windows\Temporary Internet Files\Content.IE5\1K5SRB6G\490px-Magnifying_glass_icon.svg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815" y="2876853"/>
            <a:ext cx="853218" cy="853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341807" y="1430594"/>
            <a:ext cx="3013772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De-modulation (RX)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AC42587-EE17-4338-AA46-33E0D16CBD58}"/>
              </a:ext>
            </a:extLst>
          </p:cNvPr>
          <p:cNvSpPr txBox="1">
            <a:spLocks/>
          </p:cNvSpPr>
          <p:nvPr/>
        </p:nvSpPr>
        <p:spPr bwMode="gray">
          <a:xfrm>
            <a:off x="629587" y="266272"/>
            <a:ext cx="11268534" cy="99677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A deeper look into FSK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79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35" y="1725561"/>
            <a:ext cx="5546829" cy="441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C9D62E-DB47-4653-AFD7-6744677FC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1B6F56-98AD-4F68-8D46-AB8A88D4A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/>
            <a:fld id="{8D7026E9-6606-4B7C-9DC5-0640007BDBAE}" type="slidenum">
              <a:rPr lang="en-US" smtClean="0"/>
              <a:pPr lvl="2"/>
              <a:t>11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24C5F15-3BF1-48F7-B1E5-73DFA7747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49890" y="1430594"/>
            <a:ext cx="3013772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Modulation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341807" y="1430594"/>
            <a:ext cx="3013772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De-modulation (RX)</a:t>
            </a:r>
          </a:p>
        </p:txBody>
      </p:sp>
      <p:sp>
        <p:nvSpPr>
          <p:cNvPr id="6" name="Rectangle 5"/>
          <p:cNvSpPr/>
          <p:nvPr/>
        </p:nvSpPr>
        <p:spPr>
          <a:xfrm>
            <a:off x="442861" y="1244868"/>
            <a:ext cx="11342806" cy="5148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Left Brace 10"/>
          <p:cNvSpPr/>
          <p:nvPr/>
        </p:nvSpPr>
        <p:spPr>
          <a:xfrm rot="16200000">
            <a:off x="6252080" y="2032470"/>
            <a:ext cx="626454" cy="2157808"/>
          </a:xfrm>
          <a:prstGeom prst="leftBrace">
            <a:avLst>
              <a:gd name="adj1" fmla="val 8333"/>
              <a:gd name="adj2" fmla="val 49739"/>
            </a:avLst>
          </a:prstGeom>
          <a:ln w="19050">
            <a:solidFill>
              <a:srgbClr val="8F9BD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C:\Users\cheny\AppData\Local\Microsoft\Windows\Temporary Internet Files\Content.IE5\1K5SRB6G\490px-Magnifying_glass_icon.svg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66" y="5568462"/>
            <a:ext cx="1041138" cy="104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661047" y="1675417"/>
            <a:ext cx="7016202" cy="1346035"/>
            <a:chOff x="2661047" y="1675417"/>
            <a:chExt cx="7016202" cy="1346035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905"/>
            <a:stretch/>
          </p:blipFill>
          <p:spPr bwMode="auto">
            <a:xfrm>
              <a:off x="2661047" y="1675417"/>
              <a:ext cx="7016202" cy="1346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3091263" y="1781605"/>
              <a:ext cx="2395140" cy="961595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Message interval: only </a:t>
              </a:r>
              <a:r>
                <a:rPr lang="en-US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noise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645565" y="1739311"/>
              <a:ext cx="1940888" cy="100389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Message interval: only </a:t>
              </a:r>
              <a:r>
                <a:rPr lang="en-US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noise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9769332" y="1681317"/>
            <a:ext cx="2070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7300"/>
                </a:solidFill>
              </a:rPr>
              <a:t>Receiver NOT prepared </a:t>
            </a:r>
            <a:r>
              <a:rPr lang="en-US" sz="1400" b="1" dirty="0">
                <a:solidFill>
                  <a:srgbClr val="FF7300"/>
                </a:solidFill>
              </a:rPr>
              <a:t>for sudden jump from noise to message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416168" y="2962936"/>
            <a:ext cx="2599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C000"/>
                </a:solidFill>
              </a:rPr>
              <a:t>Fill empty interval with 101010… preamble sequence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92010" y="1449204"/>
            <a:ext cx="235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8F9BD3"/>
                </a:solidFill>
              </a:rPr>
              <a:t>Access code + “</a:t>
            </a:r>
            <a:r>
              <a:rPr lang="en-US" sz="1200" dirty="0" err="1">
                <a:solidFill>
                  <a:srgbClr val="8F9BD3"/>
                </a:solidFill>
              </a:rPr>
              <a:t>helloworld</a:t>
            </a:r>
            <a:r>
              <a:rPr lang="en-US" sz="1200" dirty="0">
                <a:solidFill>
                  <a:srgbClr val="8F9BD3"/>
                </a:solidFill>
              </a:rPr>
              <a:t>”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822021" y="3907168"/>
            <a:ext cx="2070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89728"/>
                </a:solidFill>
              </a:rPr>
              <a:t>Receiver prepared </a:t>
            </a:r>
            <a:r>
              <a:rPr lang="en-US" sz="1400" b="1" dirty="0">
                <a:solidFill>
                  <a:srgbClr val="289728"/>
                </a:solidFill>
              </a:rPr>
              <a:t>for receiving targeted message by 1010…</a:t>
            </a:r>
          </a:p>
        </p:txBody>
      </p:sp>
      <p:sp>
        <p:nvSpPr>
          <p:cNvPr id="23" name="Left Brace 22"/>
          <p:cNvSpPr/>
          <p:nvPr/>
        </p:nvSpPr>
        <p:spPr>
          <a:xfrm rot="5400000">
            <a:off x="6252079" y="2686325"/>
            <a:ext cx="626454" cy="2157808"/>
          </a:xfrm>
          <a:prstGeom prst="leftBrace">
            <a:avLst>
              <a:gd name="adj1" fmla="val 8333"/>
              <a:gd name="adj2" fmla="val 49739"/>
            </a:avLst>
          </a:prstGeom>
          <a:ln w="19050">
            <a:solidFill>
              <a:srgbClr val="F4294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e 23"/>
          <p:cNvSpPr/>
          <p:nvPr/>
        </p:nvSpPr>
        <p:spPr>
          <a:xfrm rot="5400000">
            <a:off x="4835945" y="3400601"/>
            <a:ext cx="626455" cy="674459"/>
          </a:xfrm>
          <a:prstGeom prst="leftBrace">
            <a:avLst>
              <a:gd name="adj1" fmla="val 8333"/>
              <a:gd name="adj2" fmla="val 49739"/>
            </a:avLst>
          </a:prstGeom>
          <a:ln w="1905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2661048" y="3935347"/>
            <a:ext cx="7016202" cy="1471691"/>
            <a:chOff x="2661048" y="3935347"/>
            <a:chExt cx="7016202" cy="1471691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1048" y="3935347"/>
              <a:ext cx="7016202" cy="14716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3091263" y="4070447"/>
              <a:ext cx="1720680" cy="985344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Message interval: only </a:t>
              </a:r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noise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645565" y="4061174"/>
              <a:ext cx="1940888" cy="100389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Message interval: only </a:t>
              </a:r>
              <a:r>
                <a:rPr lang="en-US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noise</a:t>
              </a:r>
            </a:p>
          </p:txBody>
        </p:sp>
      </p:grpSp>
      <p:sp>
        <p:nvSpPr>
          <p:cNvPr id="10" name="Chevron 9"/>
          <p:cNvSpPr/>
          <p:nvPr/>
        </p:nvSpPr>
        <p:spPr>
          <a:xfrm rot="5400000">
            <a:off x="4905614" y="2881968"/>
            <a:ext cx="487115" cy="561441"/>
          </a:xfrm>
          <a:prstGeom prst="chevron">
            <a:avLst>
              <a:gd name="adj" fmla="val 68863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811943" y="4051058"/>
            <a:ext cx="674460" cy="896080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BEE831E-534F-474D-BF92-1E1E8F93EB31}"/>
              </a:ext>
            </a:extLst>
          </p:cNvPr>
          <p:cNvSpPr txBox="1">
            <a:spLocks/>
          </p:cNvSpPr>
          <p:nvPr/>
        </p:nvSpPr>
        <p:spPr bwMode="gray">
          <a:xfrm>
            <a:off x="629587" y="266272"/>
            <a:ext cx="11268534" cy="99677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A deeper look into FSK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47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11111E-6 L -0.13789 -1.11111E-6 C -0.19961 -1.11111E-6 -0.27552 0.04283 -0.27552 0.07824 L -0.27552 0.15671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76" y="782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48148E-6 L -0.03047 1.48148E-6 C -0.04414 1.48148E-6 -0.06081 -0.05833 -0.06081 -0.10556 L -0.06081 -0.21088 " pathEditMode="relative" rAng="0" ptsTypes="FfFF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47" y="-1055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6" grpId="0"/>
      <p:bldP spid="17" grpId="0"/>
      <p:bldP spid="26" grpId="0"/>
      <p:bldP spid="23" grpId="0" animBg="1"/>
      <p:bldP spid="24" grpId="0" animBg="1"/>
      <p:bldP spid="10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35" y="1725561"/>
            <a:ext cx="5546829" cy="441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C9D62E-DB47-4653-AFD7-6744677FC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1B6F56-98AD-4F68-8D46-AB8A88D4A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/>
            <a:fld id="{8D7026E9-6606-4B7C-9DC5-0640007BDBAE}" type="slidenum">
              <a:rPr lang="en-US" smtClean="0"/>
              <a:pPr lvl="2"/>
              <a:t>12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24C5F15-3BF1-48F7-B1E5-73DFA7747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49890" y="1430594"/>
            <a:ext cx="3013772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Modulation(TX)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341807" y="1430594"/>
            <a:ext cx="3013772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De-modulation (RX)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130" y="3238769"/>
            <a:ext cx="1637532" cy="308257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960" y="3042821"/>
            <a:ext cx="1609847" cy="35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 descr="C:\Users\cheny\AppData\Local\Microsoft\Windows\Temporary Internet Files\Content.IE5\1K5SRB6G\490px-Magnifying_glass_icon.svg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692" y="3817648"/>
            <a:ext cx="510300" cy="51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209DEE9A-F06C-4A80-BE58-6992A455B656}"/>
              </a:ext>
            </a:extLst>
          </p:cNvPr>
          <p:cNvSpPr txBox="1">
            <a:spLocks/>
          </p:cNvSpPr>
          <p:nvPr/>
        </p:nvSpPr>
        <p:spPr bwMode="gray">
          <a:xfrm>
            <a:off x="629587" y="266272"/>
            <a:ext cx="11268534" cy="99677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A deeper look into FSK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37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567435" y="1725561"/>
            <a:ext cx="5546829" cy="4419573"/>
            <a:chOff x="567435" y="1725561"/>
            <a:chExt cx="5546829" cy="4419573"/>
          </a:xfrm>
        </p:grpSpPr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435" y="1725561"/>
              <a:ext cx="5546829" cy="44195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TextBox 27"/>
            <p:cNvSpPr txBox="1"/>
            <p:nvPr/>
          </p:nvSpPr>
          <p:spPr>
            <a:xfrm>
              <a:off x="3760347" y="3743311"/>
              <a:ext cx="1038040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‘0’ 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  <a:sym typeface="Wingdings" panose="05000000000000000000" pitchFamily="2" charset="2"/>
                </a:rPr>
                <a:t>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 25kHz</a:t>
              </a: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 </a:t>
              </a: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‘1’ 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  <a:sym typeface="Wingdings" panose="05000000000000000000" pitchFamily="2" charset="2"/>
                </a:rPr>
                <a:t> 35KHz</a:t>
              </a:r>
              <a:endParaRPr lang="en-US" sz="1050" b="1" dirty="0">
                <a:solidFill>
                  <a:srgbClr val="FF0000"/>
                </a:solidFill>
                <a:latin typeface="Sitka Banner"/>
              </a:endParaRP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C9D62E-DB47-4653-AFD7-6744677FC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1B6F56-98AD-4F68-8D46-AB8A88D4A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/>
            <a:fld id="{8D7026E9-6606-4B7C-9DC5-0640007BDBAE}" type="slidenum">
              <a:rPr lang="en-US" smtClean="0"/>
              <a:pPr lvl="2"/>
              <a:t>13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24C5F15-3BF1-48F7-B1E5-73DFA7747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49890" y="1430594"/>
            <a:ext cx="3013772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Modulation(TX)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341807" y="1430594"/>
            <a:ext cx="3013772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De-modulation (RX)</a:t>
            </a:r>
          </a:p>
        </p:txBody>
      </p:sp>
      <p:pic>
        <p:nvPicPr>
          <p:cNvPr id="13" name="Picture 4" descr="C:\Users\cheny\AppData\Local\Microsoft\Windows\Temporary Internet Files\Content.IE5\1K5SRB6G\490px-Magnifying_glass_icon.svg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70" y="3908934"/>
            <a:ext cx="640175" cy="64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130" y="3238769"/>
            <a:ext cx="1637532" cy="308257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960" y="3042821"/>
            <a:ext cx="1609847" cy="35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DB7DA6D4-6CA7-4A79-92AF-F2FD623E0A95}"/>
              </a:ext>
            </a:extLst>
          </p:cNvPr>
          <p:cNvSpPr txBox="1">
            <a:spLocks/>
          </p:cNvSpPr>
          <p:nvPr/>
        </p:nvSpPr>
        <p:spPr bwMode="gray">
          <a:xfrm>
            <a:off x="629587" y="266272"/>
            <a:ext cx="11268534" cy="99677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A deeper look into FSK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44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567435" y="1725561"/>
            <a:ext cx="5546829" cy="4419573"/>
            <a:chOff x="567435" y="1725561"/>
            <a:chExt cx="5546829" cy="4419573"/>
          </a:xfrm>
        </p:grpSpPr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435" y="1725561"/>
              <a:ext cx="5546829" cy="44195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1873896" y="3665289"/>
              <a:ext cx="1284074" cy="9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Up-sampling:</a:t>
              </a:r>
            </a:p>
            <a:p>
              <a:endParaRPr lang="en-US" sz="1050" b="1" dirty="0">
                <a:solidFill>
                  <a:srgbClr val="FF0000"/>
                </a:solidFill>
                <a:latin typeface="Sitka Banner"/>
              </a:endParaRP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Repeat each symbol X 200 times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760347" y="3743311"/>
              <a:ext cx="1038040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‘0’ 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  <a:sym typeface="Wingdings" panose="05000000000000000000" pitchFamily="2" charset="2"/>
                </a:rPr>
                <a:t>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 25kHz</a:t>
              </a: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 </a:t>
              </a: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‘1’ 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  <a:sym typeface="Wingdings" panose="05000000000000000000" pitchFamily="2" charset="2"/>
                </a:rPr>
                <a:t> 35KHz</a:t>
              </a:r>
              <a:endParaRPr lang="en-US" sz="1050" b="1" dirty="0">
                <a:solidFill>
                  <a:srgbClr val="FF0000"/>
                </a:solidFill>
                <a:latin typeface="Sitka Banner"/>
              </a:endParaRP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C9D62E-DB47-4653-AFD7-6744677FC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1B6F56-98AD-4F68-8D46-AB8A88D4A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/>
            <a:fld id="{8D7026E9-6606-4B7C-9DC5-0640007BDBAE}" type="slidenum">
              <a:rPr lang="en-US" smtClean="0"/>
              <a:pPr lvl="2"/>
              <a:t>14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24C5F15-3BF1-48F7-B1E5-73DFA7747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49890" y="1430594"/>
            <a:ext cx="3013772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Modulation(TX)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341807" y="1430594"/>
            <a:ext cx="3013772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De-modulation (RX)</a:t>
            </a:r>
          </a:p>
        </p:txBody>
      </p:sp>
      <p:pic>
        <p:nvPicPr>
          <p:cNvPr id="22" name="Picture 4" descr="C:\Users\cheny\AppData\Local\Microsoft\Windows\Temporary Internet Files\Content.IE5\1K5SRB6G\490px-Magnifying_glass_icon.svg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62" y="4800146"/>
            <a:ext cx="433697" cy="433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130" y="3238769"/>
            <a:ext cx="1637532" cy="308257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960" y="3042821"/>
            <a:ext cx="1609847" cy="35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455F7499-48B8-4862-A9A8-EF51DAA7F23E}"/>
              </a:ext>
            </a:extLst>
          </p:cNvPr>
          <p:cNvSpPr txBox="1">
            <a:spLocks/>
          </p:cNvSpPr>
          <p:nvPr/>
        </p:nvSpPr>
        <p:spPr bwMode="gray">
          <a:xfrm>
            <a:off x="629587" y="266272"/>
            <a:ext cx="11268534" cy="99677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A deeper look into FSK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72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567435" y="1725561"/>
            <a:ext cx="5546829" cy="4419573"/>
            <a:chOff x="567435" y="1725561"/>
            <a:chExt cx="5546829" cy="4419573"/>
          </a:xfrm>
        </p:grpSpPr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435" y="1725561"/>
              <a:ext cx="5546829" cy="44195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TextBox 27"/>
            <p:cNvSpPr txBox="1"/>
            <p:nvPr/>
          </p:nvSpPr>
          <p:spPr>
            <a:xfrm>
              <a:off x="1873896" y="3665289"/>
              <a:ext cx="1284074" cy="9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Up-sampling:</a:t>
              </a:r>
            </a:p>
            <a:p>
              <a:endParaRPr lang="en-US" sz="1050" b="1" dirty="0">
                <a:solidFill>
                  <a:srgbClr val="FF0000"/>
                </a:solidFill>
                <a:latin typeface="Sitka Banner"/>
              </a:endParaRP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Repeat each symbol X 200 times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760347" y="3743311"/>
              <a:ext cx="1038040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‘0’ 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  <a:sym typeface="Wingdings" panose="05000000000000000000" pitchFamily="2" charset="2"/>
                </a:rPr>
                <a:t>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 25kHz</a:t>
              </a: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 </a:t>
              </a: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‘1’ 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  <a:sym typeface="Wingdings" panose="05000000000000000000" pitchFamily="2" charset="2"/>
                </a:rPr>
                <a:t> 35KHz</a:t>
              </a:r>
              <a:endParaRPr lang="en-US" sz="1050" b="1" dirty="0">
                <a:solidFill>
                  <a:srgbClr val="FF0000"/>
                </a:solidFill>
                <a:latin typeface="Sitka Banner"/>
              </a:endParaRPr>
            </a:p>
          </p:txBody>
        </p:sp>
      </p:grp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960" y="3042821"/>
            <a:ext cx="1609847" cy="35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130" y="3238769"/>
            <a:ext cx="1637532" cy="30825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C9D62E-DB47-4653-AFD7-6744677FC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1B6F56-98AD-4F68-8D46-AB8A88D4A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/>
            <a:fld id="{8D7026E9-6606-4B7C-9DC5-0640007BDBAE}" type="slidenum">
              <a:rPr lang="en-US" smtClean="0"/>
              <a:pPr lvl="2"/>
              <a:t>15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24C5F15-3BF1-48F7-B1E5-73DFA7747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49890" y="1430594"/>
            <a:ext cx="3013772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Modulation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341807" y="1428327"/>
            <a:ext cx="3013772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De-modulation (RX)</a:t>
            </a:r>
          </a:p>
        </p:txBody>
      </p:sp>
      <p:sp>
        <p:nvSpPr>
          <p:cNvPr id="6" name="Rectangle 5"/>
          <p:cNvSpPr/>
          <p:nvPr/>
        </p:nvSpPr>
        <p:spPr>
          <a:xfrm>
            <a:off x="549890" y="1280868"/>
            <a:ext cx="11342806" cy="5148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052" name="Picture 4" descr="C:\Users\cheny\AppData\Local\Microsoft\Windows\Temporary Internet Files\Content.IE5\1K5SRB6G\490px-Magnifying_glass_icon.svg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580" y="5420075"/>
            <a:ext cx="1225525" cy="122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Notched Right Arrow 33"/>
          <p:cNvSpPr/>
          <p:nvPr/>
        </p:nvSpPr>
        <p:spPr>
          <a:xfrm rot="5400000">
            <a:off x="4189684" y="3124440"/>
            <a:ext cx="524940" cy="294968"/>
          </a:xfrm>
          <a:prstGeom prst="notchedRightArrow">
            <a:avLst>
              <a:gd name="adj1" fmla="val 50000"/>
              <a:gd name="adj2" fmla="val 6440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99638" y="3102720"/>
            <a:ext cx="50097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Sitka Banner"/>
              </a:rPr>
              <a:t>Voltage Controlled Oscilloscope: </a:t>
            </a:r>
          </a:p>
          <a:p>
            <a:r>
              <a:rPr lang="en-US" sz="1400" dirty="0">
                <a:solidFill>
                  <a:srgbClr val="FF0000"/>
                </a:solidFill>
                <a:latin typeface="Sitka Banner"/>
              </a:rPr>
              <a:t>(1) Generate Cosine Waves; (2) Control its frequency using input voltage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058F294-DD79-413C-963C-DCFC6C6C2589}"/>
              </a:ext>
            </a:extLst>
          </p:cNvPr>
          <p:cNvPicPr/>
          <p:nvPr/>
        </p:nvPicPr>
        <p:blipFill rotWithShape="1">
          <a:blip r:embed="rId7"/>
          <a:srcRect l="5988" t="6753" r="9092" b="54811"/>
          <a:stretch/>
        </p:blipFill>
        <p:spPr>
          <a:xfrm>
            <a:off x="2803956" y="3625940"/>
            <a:ext cx="6644844" cy="1567402"/>
          </a:xfrm>
          <a:prstGeom prst="rect">
            <a:avLst/>
          </a:prstGeom>
          <a:ln w="12700">
            <a:solidFill>
              <a:schemeClr val="tx1"/>
            </a:solidFill>
            <a:miter lim="800000"/>
          </a:ln>
        </p:spPr>
      </p:pic>
      <p:grpSp>
        <p:nvGrpSpPr>
          <p:cNvPr id="12" name="Group 11"/>
          <p:cNvGrpSpPr/>
          <p:nvPr/>
        </p:nvGrpSpPr>
        <p:grpSpPr>
          <a:xfrm>
            <a:off x="2153622" y="1431173"/>
            <a:ext cx="7295178" cy="1580316"/>
            <a:chOff x="2153622" y="1522404"/>
            <a:chExt cx="6803924" cy="1487050"/>
          </a:xfrm>
        </p:grpSpPr>
        <p:grpSp>
          <p:nvGrpSpPr>
            <p:cNvPr id="10" name="Group 9"/>
            <p:cNvGrpSpPr/>
            <p:nvPr/>
          </p:nvGrpSpPr>
          <p:grpSpPr>
            <a:xfrm>
              <a:off x="2252370" y="1522404"/>
              <a:ext cx="6705176" cy="1487050"/>
              <a:chOff x="2252370" y="1522404"/>
              <a:chExt cx="6705176" cy="1487050"/>
            </a:xfrm>
          </p:grpSpPr>
          <p:pic>
            <p:nvPicPr>
              <p:cNvPr id="32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62" t="11378" b="54277"/>
              <a:stretch/>
            </p:blipFill>
            <p:spPr bwMode="auto">
              <a:xfrm>
                <a:off x="2736712" y="1867330"/>
                <a:ext cx="6220834" cy="114212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>
                <a:softEdge rad="254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3760347" y="1522404"/>
                <a:ext cx="45607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Signal with 25K (0) and 35K (1) volts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252370" y="2342047"/>
                <a:ext cx="623944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/>
                  <a:t>25000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252370" y="1974027"/>
                <a:ext cx="6239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/>
                  <a:t>35000</a:t>
                </a:r>
              </a:p>
              <a:p>
                <a:pPr algn="ctr"/>
                <a:r>
                  <a:rPr lang="en-US" sz="700" dirty="0"/>
                  <a:t>…</a:t>
                </a: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 rot="10800000">
              <a:off x="2153622" y="1808898"/>
              <a:ext cx="323165" cy="81132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900" b="1" dirty="0"/>
                <a:t>Amplitude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232258" y="3490759"/>
            <a:ext cx="728256" cy="1477328"/>
            <a:chOff x="1524114" y="4057271"/>
            <a:chExt cx="728256" cy="1477328"/>
          </a:xfrm>
        </p:grpSpPr>
        <p:sp>
          <p:nvSpPr>
            <p:cNvPr id="14" name="TextBox 13"/>
            <p:cNvSpPr txBox="1"/>
            <p:nvPr/>
          </p:nvSpPr>
          <p:spPr>
            <a:xfrm>
              <a:off x="1745437" y="4057271"/>
              <a:ext cx="50693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900" dirty="0"/>
                <a:t>1</a:t>
              </a:r>
            </a:p>
            <a:p>
              <a:pPr>
                <a:lnSpc>
                  <a:spcPct val="200000"/>
                </a:lnSpc>
              </a:pPr>
              <a:r>
                <a:rPr lang="en-US" sz="900" dirty="0"/>
                <a:t>0.5</a:t>
              </a:r>
            </a:p>
            <a:p>
              <a:pPr>
                <a:lnSpc>
                  <a:spcPct val="200000"/>
                </a:lnSpc>
              </a:pPr>
              <a:r>
                <a:rPr lang="en-US" sz="900" dirty="0"/>
                <a:t>0</a:t>
              </a:r>
            </a:p>
            <a:p>
              <a:pPr>
                <a:lnSpc>
                  <a:spcPct val="200000"/>
                </a:lnSpc>
              </a:pPr>
              <a:r>
                <a:rPr lang="en-US" sz="900" dirty="0"/>
                <a:t>-0.5</a:t>
              </a:r>
            </a:p>
            <a:p>
              <a:pPr>
                <a:lnSpc>
                  <a:spcPct val="200000"/>
                </a:lnSpc>
              </a:pPr>
              <a:r>
                <a:rPr lang="en-US" sz="900" dirty="0"/>
                <a:t>-1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 rot="10800000">
              <a:off x="1524114" y="4335613"/>
              <a:ext cx="323165" cy="81132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900" b="1" dirty="0"/>
                <a:t>Amplitude</a:t>
              </a:r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1C49BDA8-2B03-40B7-AE6E-CF81511E5CA5}"/>
              </a:ext>
            </a:extLst>
          </p:cNvPr>
          <p:cNvSpPr txBox="1">
            <a:spLocks/>
          </p:cNvSpPr>
          <p:nvPr/>
        </p:nvSpPr>
        <p:spPr bwMode="gray">
          <a:xfrm>
            <a:off x="629587" y="266272"/>
            <a:ext cx="11268534" cy="99677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A deeper look into FSK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59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8000" y="18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3981E-6 -4.07407E-6 L -0.20489 -4.07407E-6 C -0.29679 -4.07407E-6 -0.40979 0.01181 -0.40979 0.02199 L -0.40979 0.04445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89" y="222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4" grpId="0" animBg="1"/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95262" y="1725561"/>
            <a:ext cx="5919002" cy="4470369"/>
            <a:chOff x="195262" y="1725561"/>
            <a:chExt cx="5919002" cy="4470369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435" y="1725561"/>
              <a:ext cx="5546829" cy="44195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058F294-DD79-413C-963C-DCFC6C6C2589}"/>
                </a:ext>
              </a:extLst>
            </p:cNvPr>
            <p:cNvPicPr/>
            <p:nvPr/>
          </p:nvPicPr>
          <p:blipFill rotWithShape="1">
            <a:blip r:embed="rId4"/>
            <a:srcRect l="5696" t="4264" r="9463" b="61253"/>
            <a:stretch/>
          </p:blipFill>
          <p:spPr>
            <a:xfrm>
              <a:off x="195262" y="4785121"/>
              <a:ext cx="1259682" cy="29646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A837BBE-4589-4FC5-A8D6-C5AEA08DB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70088" y="5609222"/>
              <a:ext cx="948957" cy="535912"/>
            </a:xfrm>
            <a:prstGeom prst="rect">
              <a:avLst/>
            </a:prstGeom>
            <a:scene3d>
              <a:camera prst="orthographicFront">
                <a:rot lat="0" lon="1080000" rev="0"/>
              </a:camera>
              <a:lightRig rig="threePt" dir="t"/>
            </a:scene3d>
          </p:spPr>
        </p:pic>
        <p:pic>
          <p:nvPicPr>
            <p:cNvPr id="24" name="Graphic 7" descr="Wi-Fi">
              <a:extLst>
                <a:ext uri="{FF2B5EF4-FFF2-40B4-BE49-F238E27FC236}">
                  <a16:creationId xmlns:a16="http://schemas.microsoft.com/office/drawing/2014/main" id="{88DAA2D1-03B8-4955-9F7A-FBF44E7BFB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1882" t="18552" r="10517" b="21353"/>
            <a:stretch/>
          </p:blipFill>
          <p:spPr>
            <a:xfrm rot="2923647">
              <a:off x="4160531" y="4988117"/>
              <a:ext cx="1275713" cy="1139914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1873896" y="3665289"/>
              <a:ext cx="1284074" cy="9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Up-sampling:</a:t>
              </a:r>
            </a:p>
            <a:p>
              <a:endParaRPr lang="en-US" sz="1050" b="1" dirty="0">
                <a:solidFill>
                  <a:srgbClr val="FF0000"/>
                </a:solidFill>
                <a:latin typeface="Sitka Banner"/>
              </a:endParaRP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Repeat each symbol X 200 times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760347" y="3743311"/>
              <a:ext cx="1038040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‘0’ 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  <a:sym typeface="Wingdings" panose="05000000000000000000" pitchFamily="2" charset="2"/>
                </a:rPr>
                <a:t>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 25kHz</a:t>
              </a: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 </a:t>
              </a: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‘1’ 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  <a:sym typeface="Wingdings" panose="05000000000000000000" pitchFamily="2" charset="2"/>
                </a:rPr>
                <a:t> 35KHz</a:t>
              </a:r>
              <a:endParaRPr lang="en-US" sz="1050" b="1" dirty="0">
                <a:solidFill>
                  <a:srgbClr val="FF0000"/>
                </a:solidFill>
                <a:latin typeface="Sitka Banner"/>
              </a:endParaRP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C9D62E-DB47-4653-AFD7-6744677FC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1B6F56-98AD-4F68-8D46-AB8A88D4A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/>
            <a:fld id="{8D7026E9-6606-4B7C-9DC5-0640007BDBAE}" type="slidenum">
              <a:rPr lang="en-US" smtClean="0"/>
              <a:pPr lvl="2"/>
              <a:t>16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24C5F15-3BF1-48F7-B1E5-73DFA7747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49890" y="1430594"/>
            <a:ext cx="3013772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Modulation(TX)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341807" y="1430594"/>
            <a:ext cx="3013772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De-modulation (RX)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807" y="2084435"/>
            <a:ext cx="5231478" cy="4061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A837BBE-4589-4FC5-A8D6-C5AEA08DB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1807" y="1725561"/>
            <a:ext cx="934261" cy="527613"/>
          </a:xfrm>
          <a:prstGeom prst="rect">
            <a:avLst/>
          </a:prstGeom>
          <a:scene3d>
            <a:camera prst="orthographicFront">
              <a:rot lat="0" lon="1080000" rev="0"/>
            </a:camera>
            <a:lightRig rig="threePt" dir="t"/>
          </a:scene3d>
        </p:spPr>
      </p:pic>
      <p:pic>
        <p:nvPicPr>
          <p:cNvPr id="26" name="Graphic 7" descr="Wi-Fi">
            <a:extLst>
              <a:ext uri="{FF2B5EF4-FFF2-40B4-BE49-F238E27FC236}">
                <a16:creationId xmlns:a16="http://schemas.microsoft.com/office/drawing/2014/main" id="{88DAA2D1-03B8-4955-9F7A-FBF44E7BFBA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1360" t="18552" r="12616" b="21353"/>
          <a:stretch/>
        </p:blipFill>
        <p:spPr>
          <a:xfrm rot="2923647">
            <a:off x="5353674" y="1675463"/>
            <a:ext cx="1249784" cy="1139914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012" y="5868699"/>
            <a:ext cx="1015918" cy="39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26130" y="3238769"/>
            <a:ext cx="1637532" cy="308257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960" y="3042821"/>
            <a:ext cx="1609847" cy="35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E012CB9B-32A0-483B-A600-1BAB9B7FEB6D}"/>
              </a:ext>
            </a:extLst>
          </p:cNvPr>
          <p:cNvSpPr txBox="1">
            <a:spLocks/>
          </p:cNvSpPr>
          <p:nvPr/>
        </p:nvSpPr>
        <p:spPr bwMode="gray">
          <a:xfrm>
            <a:off x="629587" y="266272"/>
            <a:ext cx="11268534" cy="99677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A deeper look into FSK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88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35" y="1725561"/>
            <a:ext cx="5546829" cy="441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058F294-DD79-413C-963C-DCFC6C6C2589}"/>
              </a:ext>
            </a:extLst>
          </p:cNvPr>
          <p:cNvPicPr/>
          <p:nvPr/>
        </p:nvPicPr>
        <p:blipFill rotWithShape="1">
          <a:blip r:embed="rId4"/>
          <a:srcRect b="54521"/>
          <a:stretch/>
        </p:blipFill>
        <p:spPr>
          <a:xfrm>
            <a:off x="115637" y="4755818"/>
            <a:ext cx="1397763" cy="3125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A837BBE-4589-4FC5-A8D6-C5AEA08DB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0088" y="5609222"/>
            <a:ext cx="948957" cy="535912"/>
          </a:xfrm>
          <a:prstGeom prst="rect">
            <a:avLst/>
          </a:prstGeom>
          <a:scene3d>
            <a:camera prst="orthographicFront">
              <a:rot lat="0" lon="1080000" rev="0"/>
            </a:camera>
            <a:lightRig rig="threePt" dir="t"/>
          </a:scene3d>
        </p:spPr>
      </p:pic>
      <p:pic>
        <p:nvPicPr>
          <p:cNvPr id="38" name="Graphic 7" descr="Wi-Fi">
            <a:extLst>
              <a:ext uri="{FF2B5EF4-FFF2-40B4-BE49-F238E27FC236}">
                <a16:creationId xmlns:a16="http://schemas.microsoft.com/office/drawing/2014/main" id="{88DAA2D1-03B8-4955-9F7A-FBF44E7BFBA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1882" t="18552" r="10517" b="21353"/>
          <a:stretch/>
        </p:blipFill>
        <p:spPr>
          <a:xfrm rot="2923647">
            <a:off x="4160531" y="4988117"/>
            <a:ext cx="1275713" cy="113991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873896" y="3665289"/>
            <a:ext cx="1284074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FF0000"/>
                </a:solidFill>
                <a:latin typeface="Sitka Banner"/>
              </a:rPr>
              <a:t>Up-sampling:</a:t>
            </a:r>
          </a:p>
          <a:p>
            <a:endParaRPr lang="en-US" sz="1050" b="1" dirty="0">
              <a:solidFill>
                <a:srgbClr val="FF0000"/>
              </a:solidFill>
              <a:latin typeface="Sitka Banner"/>
            </a:endParaRPr>
          </a:p>
          <a:p>
            <a:r>
              <a:rPr lang="en-US" sz="1050" b="1" dirty="0">
                <a:solidFill>
                  <a:srgbClr val="FF0000"/>
                </a:solidFill>
                <a:latin typeface="Sitka Banner"/>
              </a:rPr>
              <a:t>Repeat each symbol X 200 times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760347" y="3743311"/>
            <a:ext cx="103804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FF0000"/>
                </a:solidFill>
                <a:latin typeface="Sitka Banner"/>
              </a:rPr>
              <a:t>‘0’ </a:t>
            </a:r>
            <a:r>
              <a:rPr lang="en-US" sz="1050" b="1" dirty="0">
                <a:solidFill>
                  <a:srgbClr val="FF0000"/>
                </a:solidFill>
                <a:latin typeface="Sitka Banner"/>
                <a:sym typeface="Wingdings" panose="05000000000000000000" pitchFamily="2" charset="2"/>
              </a:rPr>
              <a:t></a:t>
            </a:r>
            <a:r>
              <a:rPr lang="en-US" sz="1050" b="1" dirty="0">
                <a:solidFill>
                  <a:srgbClr val="FF0000"/>
                </a:solidFill>
                <a:latin typeface="Sitka Banner"/>
              </a:rPr>
              <a:t> 25kHz</a:t>
            </a:r>
          </a:p>
          <a:p>
            <a:r>
              <a:rPr lang="en-US" sz="1050" b="1" dirty="0">
                <a:solidFill>
                  <a:srgbClr val="FF0000"/>
                </a:solidFill>
                <a:latin typeface="Sitka Banner"/>
              </a:rPr>
              <a:t> </a:t>
            </a:r>
          </a:p>
          <a:p>
            <a:r>
              <a:rPr lang="en-US" sz="1050" b="1" dirty="0">
                <a:solidFill>
                  <a:srgbClr val="FF0000"/>
                </a:solidFill>
                <a:latin typeface="Sitka Banner"/>
              </a:rPr>
              <a:t>‘1’ </a:t>
            </a:r>
            <a:r>
              <a:rPr lang="en-US" sz="1050" b="1" dirty="0">
                <a:solidFill>
                  <a:srgbClr val="FF0000"/>
                </a:solidFill>
                <a:latin typeface="Sitka Banner"/>
                <a:sym typeface="Wingdings" panose="05000000000000000000" pitchFamily="2" charset="2"/>
              </a:rPr>
              <a:t> 35KHz</a:t>
            </a:r>
            <a:endParaRPr lang="en-US" sz="1050" b="1" dirty="0">
              <a:solidFill>
                <a:srgbClr val="FF0000"/>
              </a:solidFill>
              <a:latin typeface="Sitka Banne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C9D62E-DB47-4653-AFD7-6744677FC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1B6F56-98AD-4F68-8D46-AB8A88D4A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/>
            <a:fld id="{8D7026E9-6606-4B7C-9DC5-0640007BDBAE}" type="slidenum">
              <a:rPr lang="en-US" smtClean="0"/>
              <a:pPr lvl="2"/>
              <a:t>17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24C5F15-3BF1-48F7-B1E5-73DFA7747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49890" y="1430594"/>
            <a:ext cx="3013772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Modulation(TX)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341807" y="1430594"/>
            <a:ext cx="3013772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De-modulation (RX)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807" y="2084435"/>
            <a:ext cx="5231478" cy="4061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A837BBE-4589-4FC5-A8D6-C5AEA08DB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1807" y="1725561"/>
            <a:ext cx="934261" cy="527613"/>
          </a:xfrm>
          <a:prstGeom prst="rect">
            <a:avLst/>
          </a:prstGeom>
          <a:scene3d>
            <a:camera prst="orthographicFront">
              <a:rot lat="0" lon="1080000" rev="0"/>
            </a:camera>
            <a:lightRig rig="threePt" dir="t"/>
          </a:scene3d>
        </p:spPr>
      </p:pic>
      <p:pic>
        <p:nvPicPr>
          <p:cNvPr id="29" name="Graphic 7" descr="Wi-Fi">
            <a:extLst>
              <a:ext uri="{FF2B5EF4-FFF2-40B4-BE49-F238E27FC236}">
                <a16:creationId xmlns:a16="http://schemas.microsoft.com/office/drawing/2014/main" id="{88DAA2D1-03B8-4955-9F7A-FBF44E7BFBA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1360" t="18552" r="12616" b="21353"/>
          <a:stretch/>
        </p:blipFill>
        <p:spPr>
          <a:xfrm rot="2923647">
            <a:off x="5353674" y="1675463"/>
            <a:ext cx="1249784" cy="1139914"/>
          </a:xfrm>
          <a:prstGeom prst="rect">
            <a:avLst/>
          </a:prstGeom>
        </p:spPr>
      </p:pic>
      <p:pic>
        <p:nvPicPr>
          <p:cNvPr id="22" name="Picture 4" descr="C:\Users\cheny\AppData\Local\Microsoft\Windows\Temporary Internet Files\Content.IE5\1K5SRB6G\490px-Magnifying_glass_icon.svg[1]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4407" y="2686210"/>
            <a:ext cx="433697" cy="433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012" y="5868699"/>
            <a:ext cx="1015918" cy="39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26130" y="3238769"/>
            <a:ext cx="1637532" cy="308257"/>
          </a:xfrm>
          <a:prstGeom prst="rect">
            <a:avLst/>
          </a:prstGeom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960" y="3042821"/>
            <a:ext cx="1609847" cy="35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55F197EB-EC1D-4519-A749-000336B94AE2}"/>
              </a:ext>
            </a:extLst>
          </p:cNvPr>
          <p:cNvSpPr txBox="1">
            <a:spLocks/>
          </p:cNvSpPr>
          <p:nvPr/>
        </p:nvSpPr>
        <p:spPr bwMode="gray">
          <a:xfrm>
            <a:off x="629587" y="266272"/>
            <a:ext cx="11268534" cy="99677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A deeper look into FSK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32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>
            <a:off x="115637" y="1725561"/>
            <a:ext cx="5998627" cy="4470369"/>
            <a:chOff x="115637" y="1725561"/>
            <a:chExt cx="5998627" cy="4470369"/>
          </a:xfrm>
        </p:grpSpPr>
        <p:pic>
          <p:nvPicPr>
            <p:cNvPr id="5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435" y="1725561"/>
              <a:ext cx="5546829" cy="44195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6058F294-DD79-413C-963C-DCFC6C6C2589}"/>
                </a:ext>
              </a:extLst>
            </p:cNvPr>
            <p:cNvPicPr/>
            <p:nvPr/>
          </p:nvPicPr>
          <p:blipFill rotWithShape="1">
            <a:blip r:embed="rId4"/>
            <a:srcRect b="54521"/>
            <a:stretch/>
          </p:blipFill>
          <p:spPr>
            <a:xfrm>
              <a:off x="115637" y="4755818"/>
              <a:ext cx="1397763" cy="312501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6A837BBE-4589-4FC5-A8D6-C5AEA08DB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70088" y="5609222"/>
              <a:ext cx="948957" cy="535912"/>
            </a:xfrm>
            <a:prstGeom prst="rect">
              <a:avLst/>
            </a:prstGeom>
            <a:scene3d>
              <a:camera prst="orthographicFront">
                <a:rot lat="0" lon="1080000" rev="0"/>
              </a:camera>
              <a:lightRig rig="threePt" dir="t"/>
            </a:scene3d>
          </p:spPr>
        </p:pic>
        <p:pic>
          <p:nvPicPr>
            <p:cNvPr id="55" name="Graphic 7" descr="Wi-Fi">
              <a:extLst>
                <a:ext uri="{FF2B5EF4-FFF2-40B4-BE49-F238E27FC236}">
                  <a16:creationId xmlns:a16="http://schemas.microsoft.com/office/drawing/2014/main" id="{88DAA2D1-03B8-4955-9F7A-FBF44E7BFB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1882" t="18552" r="10517" b="21353"/>
            <a:stretch/>
          </p:blipFill>
          <p:spPr>
            <a:xfrm rot="2923647">
              <a:off x="4160531" y="4988117"/>
              <a:ext cx="1275713" cy="1139914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1873896" y="3665289"/>
              <a:ext cx="1284074" cy="9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Up-sampling:</a:t>
              </a:r>
            </a:p>
            <a:p>
              <a:endParaRPr lang="en-US" sz="1050" b="1" dirty="0">
                <a:solidFill>
                  <a:srgbClr val="FF0000"/>
                </a:solidFill>
                <a:latin typeface="Sitka Banner"/>
              </a:endParaRP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Repeat each symbol X 200 times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760347" y="3743311"/>
              <a:ext cx="1038040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‘0’ 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  <a:sym typeface="Wingdings" panose="05000000000000000000" pitchFamily="2" charset="2"/>
                </a:rPr>
                <a:t>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 25kHz</a:t>
              </a: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 </a:t>
              </a: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‘1’ 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  <a:sym typeface="Wingdings" panose="05000000000000000000" pitchFamily="2" charset="2"/>
                </a:rPr>
                <a:t> 35KHz</a:t>
              </a:r>
              <a:endParaRPr lang="en-US" sz="1050" b="1" dirty="0">
                <a:solidFill>
                  <a:srgbClr val="FF0000"/>
                </a:solidFill>
                <a:latin typeface="Sitka Banner"/>
              </a:endParaRPr>
            </a:p>
          </p:txBody>
        </p:sp>
      </p:grp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960" y="3042821"/>
            <a:ext cx="1609847" cy="35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6130" y="3238769"/>
            <a:ext cx="1637532" cy="308257"/>
          </a:xfrm>
          <a:prstGeom prst="rect">
            <a:avLst/>
          </a:prstGeom>
        </p:spPr>
      </p:pic>
      <p:grpSp>
        <p:nvGrpSpPr>
          <p:cNvPr id="58" name="Group 57"/>
          <p:cNvGrpSpPr/>
          <p:nvPr/>
        </p:nvGrpSpPr>
        <p:grpSpPr>
          <a:xfrm>
            <a:off x="5408609" y="1620528"/>
            <a:ext cx="6164676" cy="4525862"/>
            <a:chOff x="5408609" y="1620528"/>
            <a:chExt cx="6164676" cy="4525862"/>
          </a:xfrm>
        </p:grpSpPr>
        <p:pic>
          <p:nvPicPr>
            <p:cNvPr id="59" name="Picture 5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1807" y="2084435"/>
              <a:ext cx="5231478" cy="4061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6A837BBE-4589-4FC5-A8D6-C5AEA08DB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41807" y="1725561"/>
              <a:ext cx="934261" cy="527613"/>
            </a:xfrm>
            <a:prstGeom prst="rect">
              <a:avLst/>
            </a:prstGeom>
            <a:scene3d>
              <a:camera prst="orthographicFront">
                <a:rot lat="0" lon="1080000" rev="0"/>
              </a:camera>
              <a:lightRig rig="threePt" dir="t"/>
            </a:scene3d>
          </p:spPr>
        </p:pic>
        <p:pic>
          <p:nvPicPr>
            <p:cNvPr id="61" name="Graphic 7" descr="Wi-Fi">
              <a:extLst>
                <a:ext uri="{FF2B5EF4-FFF2-40B4-BE49-F238E27FC236}">
                  <a16:creationId xmlns:a16="http://schemas.microsoft.com/office/drawing/2014/main" id="{88DAA2D1-03B8-4955-9F7A-FBF44E7BFB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1360" t="18552" r="12616" b="21353"/>
            <a:stretch/>
          </p:blipFill>
          <p:spPr>
            <a:xfrm rot="2923647">
              <a:off x="5353674" y="1675463"/>
              <a:ext cx="1249784" cy="1139914"/>
            </a:xfrm>
            <a:prstGeom prst="rect">
              <a:avLst/>
            </a:prstGeom>
          </p:spPr>
        </p:pic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C9D62E-DB47-4653-AFD7-6744677FC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1B6F56-98AD-4F68-8D46-AB8A88D4A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/>
            <a:fld id="{8D7026E9-6606-4B7C-9DC5-0640007BDBAE}" type="slidenum">
              <a:rPr lang="en-US" smtClean="0"/>
              <a:pPr lvl="2"/>
              <a:t>18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24C5F15-3BF1-48F7-B1E5-73DFA7747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49890" y="1430594"/>
            <a:ext cx="3013772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Modulation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341807" y="1430594"/>
            <a:ext cx="3013772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De-modulation</a:t>
            </a:r>
          </a:p>
        </p:txBody>
      </p:sp>
      <p:pic>
        <p:nvPicPr>
          <p:cNvPr id="68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012" y="5868699"/>
            <a:ext cx="1015918" cy="39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567435" y="1244868"/>
            <a:ext cx="11342805" cy="5148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5EAC2E6-1392-4263-8723-804CC6A0E1F2}"/>
              </a:ext>
            </a:extLst>
          </p:cNvPr>
          <p:cNvGrpSpPr/>
          <p:nvPr/>
        </p:nvGrpSpPr>
        <p:grpSpPr>
          <a:xfrm>
            <a:off x="2859560" y="3582710"/>
            <a:ext cx="5575905" cy="1557831"/>
            <a:chOff x="863385" y="4464386"/>
            <a:chExt cx="4309325" cy="1900442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C521986-3BD7-4021-AD97-842F48DB2302}"/>
                </a:ext>
              </a:extLst>
            </p:cNvPr>
            <p:cNvPicPr/>
            <p:nvPr/>
          </p:nvPicPr>
          <p:blipFill rotWithShape="1">
            <a:blip r:embed="rId12"/>
            <a:srcRect l="4320" t="4084" r="3985" b="52344"/>
            <a:stretch/>
          </p:blipFill>
          <p:spPr>
            <a:xfrm>
              <a:off x="863385" y="4464386"/>
              <a:ext cx="4309325" cy="1900442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C273922-6DE5-4F3A-8D01-9AEF96D5D150}"/>
                </a:ext>
              </a:extLst>
            </p:cNvPr>
            <p:cNvSpPr/>
            <p:nvPr/>
          </p:nvSpPr>
          <p:spPr>
            <a:xfrm rot="10800000">
              <a:off x="1182556" y="4600622"/>
              <a:ext cx="3631286" cy="1442205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826871" y="1427362"/>
            <a:ext cx="5605787" cy="1610306"/>
            <a:chOff x="2879807" y="1529499"/>
            <a:chExt cx="5605787" cy="1610306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FBFC73E4-9D00-438E-9DA0-C02FAEB96C14}"/>
                </a:ext>
              </a:extLst>
            </p:cNvPr>
            <p:cNvPicPr/>
            <p:nvPr/>
          </p:nvPicPr>
          <p:blipFill rotWithShape="1">
            <a:blip r:embed="rId12"/>
            <a:srcRect l="4264" t="57540" r="4990" b="-1"/>
            <a:stretch/>
          </p:blipFill>
          <p:spPr>
            <a:xfrm>
              <a:off x="2879807" y="1529499"/>
              <a:ext cx="5605787" cy="1610306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567AE9B-8825-4721-89E1-DE79686D8682}"/>
                </a:ext>
              </a:extLst>
            </p:cNvPr>
            <p:cNvSpPr/>
            <p:nvPr/>
          </p:nvSpPr>
          <p:spPr>
            <a:xfrm rot="10800000">
              <a:off x="5652198" y="1673778"/>
              <a:ext cx="198789" cy="659269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3178F3B-A9A7-4FB9-B2D6-76C5072F7969}"/>
              </a:ext>
            </a:extLst>
          </p:cNvPr>
          <p:cNvGrpSpPr/>
          <p:nvPr/>
        </p:nvGrpSpPr>
        <p:grpSpPr>
          <a:xfrm>
            <a:off x="4373363" y="3642564"/>
            <a:ext cx="3015797" cy="531449"/>
            <a:chOff x="1984828" y="4612152"/>
            <a:chExt cx="2358560" cy="64832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8A95616-3802-4F1D-A95B-07993C7952D7}"/>
                </a:ext>
              </a:extLst>
            </p:cNvPr>
            <p:cNvSpPr txBox="1"/>
            <p:nvPr/>
          </p:nvSpPr>
          <p:spPr>
            <a:xfrm>
              <a:off x="1984828" y="4699036"/>
              <a:ext cx="273050" cy="450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289728"/>
                  </a:solidFill>
                  <a:latin typeface="Sitka Banner" panose="02000505000000020004" pitchFamily="2" charset="0"/>
                </a:rPr>
                <a:t>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D2D4F46-3D8E-411F-B6C4-ECC0C4C9CD2C}"/>
                </a:ext>
              </a:extLst>
            </p:cNvPr>
            <p:cNvSpPr txBox="1"/>
            <p:nvPr/>
          </p:nvSpPr>
          <p:spPr>
            <a:xfrm>
              <a:off x="4070338" y="4809923"/>
              <a:ext cx="273050" cy="450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289728"/>
                  </a:solidFill>
                  <a:latin typeface="Sitka Banner" panose="02000505000000020004" pitchFamily="2" charset="0"/>
                </a:rPr>
                <a:t>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C680A04-DC4A-4E59-AC28-99C2B92342B9}"/>
                </a:ext>
              </a:extLst>
            </p:cNvPr>
            <p:cNvSpPr txBox="1"/>
            <p:nvPr/>
          </p:nvSpPr>
          <p:spPr>
            <a:xfrm>
              <a:off x="2951084" y="4612152"/>
              <a:ext cx="1059415" cy="525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289728"/>
                  </a:solidFill>
                  <a:latin typeface="Sitka Banner" panose="02000505000000020004" pitchFamily="2" charset="0"/>
                </a:rPr>
                <a:t>DC offset (don’t matter)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81793B0-B070-4A2E-9852-2593B7B35732}"/>
              </a:ext>
            </a:extLst>
          </p:cNvPr>
          <p:cNvSpPr txBox="1"/>
          <p:nvPr/>
        </p:nvSpPr>
        <p:spPr>
          <a:xfrm>
            <a:off x="8549329" y="2639238"/>
            <a:ext cx="1612499" cy="750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C8CAC"/>
                </a:solidFill>
                <a:latin typeface="Sitka Text" panose="02000505000000020004" pitchFamily="2" charset="0"/>
              </a:rPr>
              <a:t>Filtered out the high frequency noise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79002D5-C998-4751-89CF-064B3F78A800}"/>
              </a:ext>
            </a:extLst>
          </p:cNvPr>
          <p:cNvCxnSpPr>
            <a:cxnSpLocks/>
          </p:cNvCxnSpPr>
          <p:nvPr/>
        </p:nvCxnSpPr>
        <p:spPr>
          <a:xfrm>
            <a:off x="7858881" y="2667652"/>
            <a:ext cx="979842" cy="1178303"/>
          </a:xfrm>
          <a:prstGeom prst="straightConnector1">
            <a:avLst/>
          </a:prstGeom>
          <a:ln w="38100">
            <a:solidFill>
              <a:srgbClr val="0C8CAC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B73BA07-8269-4602-B72A-633FC5A69BF1}"/>
              </a:ext>
            </a:extLst>
          </p:cNvPr>
          <p:cNvCxnSpPr>
            <a:cxnSpLocks/>
          </p:cNvCxnSpPr>
          <p:nvPr/>
        </p:nvCxnSpPr>
        <p:spPr>
          <a:xfrm flipH="1">
            <a:off x="2238343" y="2958870"/>
            <a:ext cx="949502" cy="1178304"/>
          </a:xfrm>
          <a:prstGeom prst="straightConnector1">
            <a:avLst/>
          </a:prstGeom>
          <a:ln w="38100">
            <a:solidFill>
              <a:srgbClr val="0C8CAC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E6C1E89-03C3-4965-85EA-F9CBDDB42D9A}"/>
              </a:ext>
            </a:extLst>
          </p:cNvPr>
          <p:cNvCxnSpPr>
            <a:cxnSpLocks/>
          </p:cNvCxnSpPr>
          <p:nvPr/>
        </p:nvCxnSpPr>
        <p:spPr>
          <a:xfrm flipH="1">
            <a:off x="8402666" y="1566809"/>
            <a:ext cx="29992" cy="3545763"/>
          </a:xfrm>
          <a:prstGeom prst="line">
            <a:avLst/>
          </a:prstGeom>
          <a:ln w="28575">
            <a:solidFill>
              <a:srgbClr val="0C8CAC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Notched Right Arrow 43"/>
          <p:cNvSpPr/>
          <p:nvPr/>
        </p:nvSpPr>
        <p:spPr>
          <a:xfrm rot="5400000">
            <a:off x="5019569" y="2779960"/>
            <a:ext cx="1393069" cy="294968"/>
          </a:xfrm>
          <a:prstGeom prst="notchedRightArrow">
            <a:avLst>
              <a:gd name="adj1" fmla="val 50000"/>
              <a:gd name="adj2" fmla="val 6440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5" name="Picture 4" descr="C:\Users\cheny\AppData\Local\Microsoft\Windows\Temporary Internet Files\Content.IE5\1K5SRB6G\490px-Magnifying_glass_icon.svg[1]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579" y="5309419"/>
            <a:ext cx="1225525" cy="122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6584104" y="5656991"/>
            <a:ext cx="30023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itka Banner"/>
              </a:rPr>
              <a:t>(for better understand, here I use frequency domain instead od time domain before)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6264649-A7D0-4851-BB3C-680090F1B2C2}"/>
              </a:ext>
            </a:extLst>
          </p:cNvPr>
          <p:cNvGrpSpPr/>
          <p:nvPr/>
        </p:nvGrpSpPr>
        <p:grpSpPr>
          <a:xfrm>
            <a:off x="3019907" y="1648266"/>
            <a:ext cx="5412751" cy="1598325"/>
            <a:chOff x="864225" y="1789329"/>
            <a:chExt cx="4418245" cy="1460410"/>
          </a:xfrm>
        </p:grpSpPr>
        <p:sp>
          <p:nvSpPr>
            <p:cNvPr id="48" name="Rectangle: Rounded Corners 1">
              <a:extLst>
                <a:ext uri="{FF2B5EF4-FFF2-40B4-BE49-F238E27FC236}">
                  <a16:creationId xmlns:a16="http://schemas.microsoft.com/office/drawing/2014/main" id="{D0D4DB80-DE31-4F64-ADE1-3CBEB63FB709}"/>
                </a:ext>
              </a:extLst>
            </p:cNvPr>
            <p:cNvSpPr/>
            <p:nvPr/>
          </p:nvSpPr>
          <p:spPr>
            <a:xfrm>
              <a:off x="864225" y="1789329"/>
              <a:ext cx="2128955" cy="1460409"/>
            </a:xfrm>
            <a:prstGeom prst="roundRect">
              <a:avLst/>
            </a:prstGeom>
            <a:noFill/>
            <a:ln w="19050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noise</a:t>
              </a:r>
            </a:p>
          </p:txBody>
        </p:sp>
        <p:sp>
          <p:nvSpPr>
            <p:cNvPr id="49" name="Rectangle: Rounded Corners 22">
              <a:extLst>
                <a:ext uri="{FF2B5EF4-FFF2-40B4-BE49-F238E27FC236}">
                  <a16:creationId xmlns:a16="http://schemas.microsoft.com/office/drawing/2014/main" id="{D220B4CD-E2D3-4698-8CEB-949EF7D2A130}"/>
                </a:ext>
              </a:extLst>
            </p:cNvPr>
            <p:cNvSpPr/>
            <p:nvPr/>
          </p:nvSpPr>
          <p:spPr>
            <a:xfrm>
              <a:off x="3250775" y="1789329"/>
              <a:ext cx="2031695" cy="1460410"/>
            </a:xfrm>
            <a:prstGeom prst="roundRect">
              <a:avLst/>
            </a:prstGeom>
            <a:noFill/>
            <a:ln w="19050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>
                  <a:solidFill>
                    <a:srgbClr val="0070C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noise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4213679" y="3804678"/>
            <a:ext cx="205365" cy="438616"/>
          </a:xfrm>
          <a:prstGeom prst="rect">
            <a:avLst/>
          </a:prstGeom>
          <a:noFill/>
          <a:ln>
            <a:solidFill>
              <a:srgbClr val="289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513889" y="3796115"/>
            <a:ext cx="205365" cy="438616"/>
          </a:xfrm>
          <a:prstGeom prst="rect">
            <a:avLst/>
          </a:prstGeom>
          <a:noFill/>
          <a:ln>
            <a:solidFill>
              <a:srgbClr val="289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860825" y="3804681"/>
            <a:ext cx="205365" cy="438616"/>
          </a:xfrm>
          <a:prstGeom prst="rect">
            <a:avLst/>
          </a:prstGeom>
          <a:noFill/>
          <a:ln>
            <a:solidFill>
              <a:srgbClr val="289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708199" y="2911994"/>
            <a:ext cx="1683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Sitka Banner"/>
              </a:rPr>
              <a:t>Down-sampling: /200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563662" y="1175351"/>
            <a:ext cx="3950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Received Signal in Frequency Domain</a:t>
            </a:r>
          </a:p>
        </p:txBody>
      </p:sp>
      <p:cxnSp>
        <p:nvCxnSpPr>
          <p:cNvPr id="66" name="Straight Connector 65">
            <a:extLst/>
          </p:cNvPr>
          <p:cNvCxnSpPr>
            <a:cxnSpLocks/>
          </p:cNvCxnSpPr>
          <p:nvPr/>
        </p:nvCxnSpPr>
        <p:spPr>
          <a:xfrm flipH="1">
            <a:off x="2889510" y="1586401"/>
            <a:ext cx="29992" cy="3545763"/>
          </a:xfrm>
          <a:prstGeom prst="line">
            <a:avLst/>
          </a:prstGeom>
          <a:ln w="28575">
            <a:solidFill>
              <a:srgbClr val="0C8CAC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3650709" y="3316202"/>
            <a:ext cx="4208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Low passed signal in Frequency Domain</a:t>
            </a:r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F3EA19A7-02DE-4280-B062-D62820561311}"/>
              </a:ext>
            </a:extLst>
          </p:cNvPr>
          <p:cNvSpPr txBox="1">
            <a:spLocks/>
          </p:cNvSpPr>
          <p:nvPr/>
        </p:nvSpPr>
        <p:spPr bwMode="gray">
          <a:xfrm>
            <a:off x="629587" y="266272"/>
            <a:ext cx="11268534" cy="99677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A deeper look into FSK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44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0817E-7 3.7037E-7 L 0.21179 3.7037E-7 C 0.30682 3.7037E-7 0.42385 -0.04722 0.42385 -0.08542 L 0.42385 -0.17037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92" y="-851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32"/>
                                        </p:tgtEl>
                                      </p:cBhvr>
                                      <p:by x="18000" y="18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795E-6 -2.96296E-6 L 0.05155 -2.96296E-6 C 0.07459 -2.96296E-6 0.1031 0.02292 0.1031 0.04167 L 0.1031 0.08426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55" y="421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40" grpId="0"/>
      <p:bldP spid="44" grpId="0" animBg="1"/>
      <p:bldP spid="46" grpId="0"/>
      <p:bldP spid="6" grpId="0" animBg="1"/>
      <p:bldP spid="62" grpId="0" animBg="1"/>
      <p:bldP spid="63" grpId="0" animBg="1"/>
      <p:bldP spid="64" grpId="0"/>
      <p:bldP spid="65" grpId="0"/>
      <p:bldP spid="6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115637" y="1725561"/>
            <a:ext cx="5998627" cy="4470369"/>
            <a:chOff x="115637" y="1725561"/>
            <a:chExt cx="5998627" cy="4470369"/>
          </a:xfrm>
        </p:grpSpPr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435" y="1725561"/>
              <a:ext cx="5546829" cy="44195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058F294-DD79-413C-963C-DCFC6C6C2589}"/>
                </a:ext>
              </a:extLst>
            </p:cNvPr>
            <p:cNvPicPr/>
            <p:nvPr/>
          </p:nvPicPr>
          <p:blipFill rotWithShape="1">
            <a:blip r:embed="rId4"/>
            <a:srcRect b="54521"/>
            <a:stretch/>
          </p:blipFill>
          <p:spPr>
            <a:xfrm>
              <a:off x="115637" y="4755818"/>
              <a:ext cx="1397763" cy="31250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A837BBE-4589-4FC5-A8D6-C5AEA08DB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70088" y="5609222"/>
              <a:ext cx="948957" cy="535912"/>
            </a:xfrm>
            <a:prstGeom prst="rect">
              <a:avLst/>
            </a:prstGeom>
            <a:scene3d>
              <a:camera prst="orthographicFront">
                <a:rot lat="0" lon="1080000" rev="0"/>
              </a:camera>
              <a:lightRig rig="threePt" dir="t"/>
            </a:scene3d>
          </p:spPr>
        </p:pic>
        <p:pic>
          <p:nvPicPr>
            <p:cNvPr id="39" name="Graphic 7" descr="Wi-Fi">
              <a:extLst>
                <a:ext uri="{FF2B5EF4-FFF2-40B4-BE49-F238E27FC236}">
                  <a16:creationId xmlns:a16="http://schemas.microsoft.com/office/drawing/2014/main" id="{88DAA2D1-03B8-4955-9F7A-FBF44E7BFB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1882" t="18552" r="10517" b="21353"/>
            <a:stretch/>
          </p:blipFill>
          <p:spPr>
            <a:xfrm rot="2923647">
              <a:off x="4160531" y="4988117"/>
              <a:ext cx="1275713" cy="1139914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1873896" y="3665289"/>
              <a:ext cx="1284074" cy="9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Up-sampling:</a:t>
              </a:r>
            </a:p>
            <a:p>
              <a:endParaRPr lang="en-US" sz="1050" b="1" dirty="0">
                <a:solidFill>
                  <a:srgbClr val="FF0000"/>
                </a:solidFill>
                <a:latin typeface="Sitka Banner"/>
              </a:endParaRP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Repeat each symbol X 200 times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760347" y="3743311"/>
              <a:ext cx="1038040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‘0’ 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  <a:sym typeface="Wingdings" panose="05000000000000000000" pitchFamily="2" charset="2"/>
                </a:rPr>
                <a:t>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 25kHz</a:t>
              </a: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 </a:t>
              </a: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‘1’ 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  <a:sym typeface="Wingdings" panose="05000000000000000000" pitchFamily="2" charset="2"/>
                </a:rPr>
                <a:t> 35KHz</a:t>
              </a:r>
              <a:endParaRPr lang="en-US" sz="1050" b="1" dirty="0">
                <a:solidFill>
                  <a:srgbClr val="FF0000"/>
                </a:solidFill>
                <a:latin typeface="Sitka Banner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408609" y="1620528"/>
            <a:ext cx="6164676" cy="4525862"/>
            <a:chOff x="5408609" y="1620528"/>
            <a:chExt cx="6164676" cy="4525862"/>
          </a:xfrm>
        </p:grpSpPr>
        <p:pic>
          <p:nvPicPr>
            <p:cNvPr id="5125" name="Picture 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1807" y="2084435"/>
              <a:ext cx="5231478" cy="4061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A837BBE-4589-4FC5-A8D6-C5AEA08DB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41807" y="1725561"/>
              <a:ext cx="934261" cy="527613"/>
            </a:xfrm>
            <a:prstGeom prst="rect">
              <a:avLst/>
            </a:prstGeom>
            <a:scene3d>
              <a:camera prst="orthographicFront">
                <a:rot lat="0" lon="1080000" rev="0"/>
              </a:camera>
              <a:lightRig rig="threePt" dir="t"/>
            </a:scene3d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5EAC2E6-1392-4263-8723-804CC6A0E1F2}"/>
                </a:ext>
              </a:extLst>
            </p:cNvPr>
            <p:cNvGrpSpPr/>
            <p:nvPr/>
          </p:nvGrpSpPr>
          <p:grpSpPr>
            <a:xfrm>
              <a:off x="10246816" y="3017521"/>
              <a:ext cx="1190742" cy="464945"/>
              <a:chOff x="660323" y="4286242"/>
              <a:chExt cx="4699611" cy="2321183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5C521986-3BD7-4021-AD97-842F48DB2302}"/>
                  </a:ext>
                </a:extLst>
              </p:cNvPr>
              <p:cNvPicPr/>
              <p:nvPr/>
            </p:nvPicPr>
            <p:blipFill rotWithShape="1">
              <a:blip r:embed="rId9"/>
              <a:srcRect b="46782"/>
              <a:stretch/>
            </p:blipFill>
            <p:spPr>
              <a:xfrm>
                <a:off x="660323" y="4286242"/>
                <a:ext cx="4699611" cy="2321183"/>
              </a:xfrm>
              <a:prstGeom prst="rect">
                <a:avLst/>
              </a:prstGeom>
            </p:spPr>
          </p:pic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C273922-6DE5-4F3A-8D01-9AEF96D5D150}"/>
                  </a:ext>
                </a:extLst>
              </p:cNvPr>
              <p:cNvSpPr/>
              <p:nvPr/>
            </p:nvSpPr>
            <p:spPr>
              <a:xfrm rot="10800000">
                <a:off x="1182556" y="4600622"/>
                <a:ext cx="3631286" cy="1442205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10246816" y="2372506"/>
              <a:ext cx="128407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Down-sampling:</a:t>
              </a: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/100</a:t>
              </a:r>
            </a:p>
          </p:txBody>
        </p:sp>
        <p:pic>
          <p:nvPicPr>
            <p:cNvPr id="43" name="Graphic 7" descr="Wi-Fi">
              <a:extLst>
                <a:ext uri="{FF2B5EF4-FFF2-40B4-BE49-F238E27FC236}">
                  <a16:creationId xmlns:a16="http://schemas.microsoft.com/office/drawing/2014/main" id="{88DAA2D1-03B8-4955-9F7A-FBF44E7BFB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1360" t="18552" r="12616" b="21353"/>
            <a:stretch/>
          </p:blipFill>
          <p:spPr>
            <a:xfrm rot="2923647">
              <a:off x="5353674" y="1675463"/>
              <a:ext cx="1249784" cy="1139914"/>
            </a:xfrm>
            <a:prstGeom prst="rect">
              <a:avLst/>
            </a:prstGeom>
          </p:spPr>
        </p:pic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C9D62E-DB47-4653-AFD7-6744677FC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1B6F56-98AD-4F68-8D46-AB8A88D4A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/>
            <a:fld id="{8D7026E9-6606-4B7C-9DC5-0640007BDBAE}" type="slidenum">
              <a:rPr lang="en-US" smtClean="0"/>
              <a:pPr lvl="2"/>
              <a:t>19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24C5F15-3BF1-48F7-B1E5-73DFA7747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49890" y="1430594"/>
            <a:ext cx="3013772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Modulation(TX)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341807" y="1430594"/>
            <a:ext cx="3013772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De-modulation (RX)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6341807" y="2667717"/>
            <a:ext cx="1076263" cy="349804"/>
            <a:chOff x="2616386" y="1407841"/>
            <a:chExt cx="6177491" cy="173196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BFC73E4-9D00-438E-9DA0-C02FAEB96C14}"/>
                </a:ext>
              </a:extLst>
            </p:cNvPr>
            <p:cNvPicPr/>
            <p:nvPr/>
          </p:nvPicPr>
          <p:blipFill rotWithShape="1">
            <a:blip r:embed="rId9"/>
            <a:srcRect t="54332"/>
            <a:stretch/>
          </p:blipFill>
          <p:spPr>
            <a:xfrm>
              <a:off x="2616386" y="1407841"/>
              <a:ext cx="6177491" cy="1731964"/>
            </a:xfrm>
            <a:prstGeom prst="rect">
              <a:avLst/>
            </a:prstGeom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567AE9B-8825-4721-89E1-DE79686D8682}"/>
                </a:ext>
              </a:extLst>
            </p:cNvPr>
            <p:cNvSpPr/>
            <p:nvPr/>
          </p:nvSpPr>
          <p:spPr>
            <a:xfrm rot="10800000">
              <a:off x="5652198" y="1673778"/>
              <a:ext cx="198789" cy="659269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pic>
        <p:nvPicPr>
          <p:cNvPr id="32" name="Picture 4" descr="C:\Users\cheny\AppData\Local\Microsoft\Windows\Temporary Internet Files\Content.IE5\1K5SRB6G\490px-Magnifying_glass_icon.svg[1]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7213" y="4637673"/>
            <a:ext cx="377917" cy="37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012" y="5868699"/>
            <a:ext cx="1015918" cy="39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26130" y="3238769"/>
            <a:ext cx="1637532" cy="308257"/>
          </a:xfrm>
          <a:prstGeom prst="rect">
            <a:avLst/>
          </a:prstGeom>
        </p:spPr>
      </p:pic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960" y="3042821"/>
            <a:ext cx="1609847" cy="35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id="{7596E807-12FA-44E4-8D47-ACD6F35A29E1}"/>
              </a:ext>
            </a:extLst>
          </p:cNvPr>
          <p:cNvSpPr txBox="1">
            <a:spLocks/>
          </p:cNvSpPr>
          <p:nvPr/>
        </p:nvSpPr>
        <p:spPr bwMode="gray">
          <a:xfrm>
            <a:off x="629587" y="266272"/>
            <a:ext cx="11268534" cy="99677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A deeper look into FSK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64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gray">
          <a:xfrm>
            <a:off x="622300" y="1344230"/>
            <a:ext cx="4895998" cy="50493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ea typeface="Verdana" panose="020B0604030504040204" pitchFamily="34" charset="0"/>
            </a:endParaRPr>
          </a:p>
        </p:txBody>
      </p:sp>
      <p:sp>
        <p:nvSpPr>
          <p:cNvPr id="25" name="Rectangle 24"/>
          <p:cNvSpPr/>
          <p:nvPr/>
        </p:nvSpPr>
        <p:spPr bwMode="gray">
          <a:xfrm>
            <a:off x="622300" y="1344230"/>
            <a:ext cx="2992770" cy="2549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prstClr val="white"/>
                </a:solidFill>
                <a:ea typeface="Verdana" panose="020B0604030504040204" pitchFamily="34" charset="0"/>
              </a:rPr>
              <a:t>Traditional canned devices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present cardiac rhythm management (CRM) market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283" y="1720044"/>
            <a:ext cx="4475206" cy="1374735"/>
          </a:xfrm>
        </p:spPr>
        <p:txBody>
          <a:bodyPr/>
          <a:lstStyle/>
          <a:p>
            <a:pPr lvl="2"/>
            <a:r>
              <a:rPr lang="en-US" sz="1600" dirty="0"/>
              <a:t>Generator implanted in chest</a:t>
            </a:r>
          </a:p>
          <a:p>
            <a:pPr marL="270000" lvl="3" indent="0">
              <a:buNone/>
            </a:pPr>
            <a:r>
              <a:rPr lang="en-US" sz="1400" i="1" dirty="0"/>
              <a:t>   Substantial scarring/bulge</a:t>
            </a:r>
          </a:p>
          <a:p>
            <a:pPr lvl="2"/>
            <a:r>
              <a:rPr lang="en-US" sz="1600" dirty="0" err="1"/>
              <a:t>Transvenous</a:t>
            </a:r>
            <a:r>
              <a:rPr lang="en-US" sz="1600" dirty="0"/>
              <a:t> lead connections to heart</a:t>
            </a:r>
          </a:p>
          <a:p>
            <a:pPr marL="270000" lvl="3" indent="0">
              <a:buNone/>
            </a:pPr>
            <a:r>
              <a:rPr lang="en-US" sz="1400" i="1" dirty="0"/>
              <a:t>   Infection risk</a:t>
            </a:r>
          </a:p>
          <a:p>
            <a:pPr lvl="2"/>
            <a:r>
              <a:rPr lang="en-US" sz="1600" dirty="0"/>
              <a:t>Extensive testing/design for MRI safety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/>
            <a:fld id="{8D7026E9-6606-4B7C-9DC5-0640007BDBAE}" type="slidenum">
              <a:rPr lang="en-US" smtClean="0"/>
              <a:pPr lvl="2"/>
              <a:t>2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335" y="3198867"/>
            <a:ext cx="2590103" cy="3019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34" y="3239700"/>
            <a:ext cx="1536064" cy="1545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4464052" y="1344230"/>
            <a:ext cx="7167967" cy="5062699"/>
            <a:chOff x="4464052" y="1344230"/>
            <a:chExt cx="7167967" cy="5062699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5121" y="1563522"/>
              <a:ext cx="2331566" cy="4843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Rectangle 29"/>
            <p:cNvSpPr/>
            <p:nvPr/>
          </p:nvSpPr>
          <p:spPr bwMode="gray">
            <a:xfrm>
              <a:off x="5810947" y="1344230"/>
              <a:ext cx="5821072" cy="504937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ea typeface="Verdana" panose="020B060403050404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gray">
            <a:xfrm>
              <a:off x="5810947" y="1344230"/>
              <a:ext cx="2520000" cy="2549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prstClr val="white"/>
                  </a:solidFill>
                  <a:ea typeface="Verdana" panose="020B0604030504040204" pitchFamily="34" charset="0"/>
                </a:rPr>
                <a:t>Leadless pacing</a:t>
              </a:r>
            </a:p>
          </p:txBody>
        </p:sp>
        <p:sp>
          <p:nvSpPr>
            <p:cNvPr id="28" name="Content Placeholder 2"/>
            <p:cNvSpPr txBox="1">
              <a:spLocks/>
            </p:cNvSpPr>
            <p:nvPr/>
          </p:nvSpPr>
          <p:spPr bwMode="gray">
            <a:xfrm>
              <a:off x="5998044" y="1720044"/>
              <a:ext cx="4257497" cy="1374735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0" indent="0" algn="l" defTabSz="914400" rtl="0" eaLnBrk="1" latinLnBrk="0" hangingPunct="1">
                <a:spcBef>
                  <a:spcPts val="4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1pPr>
              <a:lvl2pPr marL="0" indent="0" algn="l" defTabSz="914400" rtl="0" eaLnBrk="1" latinLnBrk="0" hangingPunct="1"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2pPr>
              <a:lvl3pPr marL="270000" indent="-270000" algn="l" defTabSz="914400" rtl="0" eaLnBrk="1" latinLnBrk="0" hangingPunct="1">
                <a:spcBef>
                  <a:spcPts val="4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bg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3pPr>
              <a:lvl4pPr marL="540000" indent="-270000" algn="l" defTabSz="914400" rtl="0" eaLnBrk="1" latinLnBrk="0" hangingPunct="1">
                <a:spcBef>
                  <a:spcPts val="4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bg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4pPr>
              <a:lvl5pPr marL="810000" indent="-270000" algn="l" defTabSz="914400" rtl="0" eaLnBrk="1" latinLnBrk="0" hangingPunct="1">
                <a:spcBef>
                  <a:spcPts val="4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bg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5pPr>
              <a:lvl6pPr marL="1080000" indent="-270000" algn="l" defTabSz="914400" rtl="0" eaLnBrk="1" latinLnBrk="0" hangingPunct="1">
                <a:spcBef>
                  <a:spcPts val="4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bg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6pPr>
              <a:lvl7pPr marL="1080000" indent="-270000" algn="l" defTabSz="914400" rtl="0" eaLnBrk="1" latinLnBrk="0" hangingPunct="1">
                <a:spcBef>
                  <a:spcPts val="4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bg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7pPr>
              <a:lvl8pPr marL="1080000" indent="-270000" algn="l" defTabSz="914400" rtl="0" eaLnBrk="1" latinLnBrk="0" hangingPunct="1">
                <a:spcBef>
                  <a:spcPts val="4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bg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8pPr>
              <a:lvl9pPr marL="1080000" indent="-270000" algn="l" defTabSz="914400" rtl="0" eaLnBrk="1" latinLnBrk="0" hangingPunct="1">
                <a:spcBef>
                  <a:spcPts val="4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bg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9pPr>
            </a:lstStyle>
            <a:p>
              <a:pPr lvl="2"/>
              <a:r>
                <a:rPr lang="en-US" sz="1600" dirty="0"/>
                <a:t>Catheter-based implantation</a:t>
              </a:r>
            </a:p>
            <a:p>
              <a:pPr marL="270000" lvl="3" indent="0">
                <a:buNone/>
              </a:pPr>
              <a:r>
                <a:rPr lang="en-US" sz="1400" i="1" dirty="0"/>
                <a:t>   No chest scar</a:t>
              </a:r>
            </a:p>
            <a:p>
              <a:pPr lvl="2"/>
              <a:r>
                <a:rPr lang="en-US" sz="1600" dirty="0"/>
                <a:t>Device implanted within heart</a:t>
              </a:r>
            </a:p>
            <a:p>
              <a:pPr marL="270000" lvl="3" indent="0">
                <a:buNone/>
              </a:pPr>
              <a:r>
                <a:rPr lang="en-US" sz="1400" i="1" dirty="0"/>
                <a:t>   Minimized infection risk</a:t>
              </a:r>
            </a:p>
            <a:p>
              <a:pPr lvl="2"/>
              <a:r>
                <a:rPr lang="en-US" sz="1600" dirty="0"/>
                <a:t>Inherently MRI safe</a:t>
              </a:r>
            </a:p>
          </p:txBody>
        </p:sp>
        <p:sp>
          <p:nvSpPr>
            <p:cNvPr id="4" name="Right Arrow 3"/>
            <p:cNvSpPr/>
            <p:nvPr/>
          </p:nvSpPr>
          <p:spPr>
            <a:xfrm>
              <a:off x="4464052" y="1599202"/>
              <a:ext cx="1491810" cy="687337"/>
            </a:xfrm>
            <a:prstGeom prst="rightArrow">
              <a:avLst/>
            </a:prstGeom>
            <a:solidFill>
              <a:schemeClr val="tx1">
                <a:lumMod val="10000"/>
                <a:lumOff val="9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531088" y="1773593"/>
              <a:ext cx="12798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The future</a:t>
              </a:r>
            </a:p>
          </p:txBody>
        </p:sp>
        <p:grpSp>
          <p:nvGrpSpPr>
            <p:cNvPr id="23566" name="Group 23565"/>
            <p:cNvGrpSpPr/>
            <p:nvPr/>
          </p:nvGrpSpPr>
          <p:grpSpPr>
            <a:xfrm>
              <a:off x="6233741" y="4358391"/>
              <a:ext cx="1368538" cy="1540759"/>
              <a:chOff x="6233741" y="4358391"/>
              <a:chExt cx="1368538" cy="1540759"/>
            </a:xfrm>
          </p:grpSpPr>
          <p:pic>
            <p:nvPicPr>
              <p:cNvPr id="1029" name="Picture 5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-2419"/>
              <a:stretch/>
            </p:blipFill>
            <p:spPr bwMode="auto">
              <a:xfrm rot="16200000">
                <a:off x="6210829" y="4381303"/>
                <a:ext cx="1414361" cy="1368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9" name="Straight Connector 8"/>
              <p:cNvCxnSpPr/>
              <p:nvPr/>
            </p:nvCxnSpPr>
            <p:spPr>
              <a:xfrm>
                <a:off x="7369969" y="5600700"/>
                <a:ext cx="204787" cy="89504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V="1">
                <a:off x="7566246" y="5231606"/>
                <a:ext cx="0" cy="458598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V="1">
                <a:off x="7376319" y="5597526"/>
                <a:ext cx="0" cy="301624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559" name="Isosceles Triangle 23558"/>
              <p:cNvSpPr/>
              <p:nvPr/>
            </p:nvSpPr>
            <p:spPr>
              <a:xfrm rot="18822750">
                <a:off x="7389152" y="5582326"/>
                <a:ext cx="176213" cy="2389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47" name="Isosceles Triangle 46"/>
              <p:cNvSpPr/>
              <p:nvPr/>
            </p:nvSpPr>
            <p:spPr>
              <a:xfrm rot="20214309">
                <a:off x="7338593" y="5605617"/>
                <a:ext cx="176213" cy="22542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cxnSp>
          <p:nvCxnSpPr>
            <p:cNvPr id="54" name="Straight Connector 53"/>
            <p:cNvCxnSpPr/>
            <p:nvPr/>
          </p:nvCxnSpPr>
          <p:spPr>
            <a:xfrm flipH="1">
              <a:off x="7682857" y="3279248"/>
              <a:ext cx="202788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15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47" t="13960" r="28526" b="7074"/>
            <a:stretch>
              <a:fillRect/>
            </a:stretch>
          </p:blipFill>
          <p:spPr bwMode="auto">
            <a:xfrm>
              <a:off x="6318991" y="3274271"/>
              <a:ext cx="1503912" cy="1476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7" name="Straight Connector 56"/>
            <p:cNvCxnSpPr/>
            <p:nvPr/>
          </p:nvCxnSpPr>
          <p:spPr>
            <a:xfrm flipH="1">
              <a:off x="7691095" y="4683825"/>
              <a:ext cx="202788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7893883" y="3271011"/>
              <a:ext cx="0" cy="1412814"/>
            </a:xfrm>
            <a:prstGeom prst="line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570" name="Down Arrow 23569"/>
            <p:cNvSpPr/>
            <p:nvPr/>
          </p:nvSpPr>
          <p:spPr>
            <a:xfrm rot="15044279">
              <a:off x="9036221" y="2091613"/>
              <a:ext cx="241147" cy="2879317"/>
            </a:xfrm>
            <a:prstGeom prst="down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3571" name="Rectangle 23570"/>
            <p:cNvSpPr/>
            <p:nvPr/>
          </p:nvSpPr>
          <p:spPr>
            <a:xfrm>
              <a:off x="7684445" y="3792619"/>
              <a:ext cx="198025" cy="3695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316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115637" y="1725561"/>
            <a:ext cx="5998627" cy="4470369"/>
            <a:chOff x="115637" y="1725561"/>
            <a:chExt cx="5998627" cy="4470369"/>
          </a:xfrm>
        </p:grpSpPr>
        <p:pic>
          <p:nvPicPr>
            <p:cNvPr id="59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435" y="1725561"/>
              <a:ext cx="5546829" cy="44195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6058F294-DD79-413C-963C-DCFC6C6C2589}"/>
                </a:ext>
              </a:extLst>
            </p:cNvPr>
            <p:cNvPicPr/>
            <p:nvPr/>
          </p:nvPicPr>
          <p:blipFill rotWithShape="1">
            <a:blip r:embed="rId4"/>
            <a:srcRect b="54521"/>
            <a:stretch/>
          </p:blipFill>
          <p:spPr>
            <a:xfrm>
              <a:off x="115637" y="4755818"/>
              <a:ext cx="1397763" cy="312501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6A837BBE-4589-4FC5-A8D6-C5AEA08DB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70088" y="5609222"/>
              <a:ext cx="948957" cy="535912"/>
            </a:xfrm>
            <a:prstGeom prst="rect">
              <a:avLst/>
            </a:prstGeom>
            <a:scene3d>
              <a:camera prst="orthographicFront">
                <a:rot lat="0" lon="1080000" rev="0"/>
              </a:camera>
              <a:lightRig rig="threePt" dir="t"/>
            </a:scene3d>
          </p:spPr>
        </p:pic>
        <p:pic>
          <p:nvPicPr>
            <p:cNvPr id="64" name="Graphic 7" descr="Wi-Fi">
              <a:extLst>
                <a:ext uri="{FF2B5EF4-FFF2-40B4-BE49-F238E27FC236}">
                  <a16:creationId xmlns:a16="http://schemas.microsoft.com/office/drawing/2014/main" id="{88DAA2D1-03B8-4955-9F7A-FBF44E7BFB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1882" t="18552" r="10517" b="21353"/>
            <a:stretch/>
          </p:blipFill>
          <p:spPr>
            <a:xfrm rot="2923647">
              <a:off x="4160531" y="4988117"/>
              <a:ext cx="1275713" cy="1139914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1873896" y="3665289"/>
              <a:ext cx="1284074" cy="9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Up-sampling:</a:t>
              </a:r>
            </a:p>
            <a:p>
              <a:endParaRPr lang="en-US" sz="1050" b="1" dirty="0">
                <a:solidFill>
                  <a:srgbClr val="FF0000"/>
                </a:solidFill>
                <a:latin typeface="Sitka Banner"/>
              </a:endParaRP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Repeat each symbol X 200 times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760347" y="3743311"/>
              <a:ext cx="1038040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‘0’ 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  <a:sym typeface="Wingdings" panose="05000000000000000000" pitchFamily="2" charset="2"/>
                </a:rPr>
                <a:t>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 25kHz</a:t>
              </a: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 </a:t>
              </a: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‘1’ 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  <a:sym typeface="Wingdings" panose="05000000000000000000" pitchFamily="2" charset="2"/>
                </a:rPr>
                <a:t> 35KHz</a:t>
              </a:r>
              <a:endParaRPr lang="en-US" sz="1050" b="1" dirty="0">
                <a:solidFill>
                  <a:srgbClr val="FF0000"/>
                </a:solidFill>
                <a:latin typeface="Sitka Banner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408609" y="1620528"/>
            <a:ext cx="6164676" cy="4525862"/>
            <a:chOff x="5408609" y="1620528"/>
            <a:chExt cx="6164676" cy="4525862"/>
          </a:xfrm>
        </p:grpSpPr>
        <p:pic>
          <p:nvPicPr>
            <p:cNvPr id="75" name="Picture 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1807" y="2084435"/>
              <a:ext cx="5231478" cy="4061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6A837BBE-4589-4FC5-A8D6-C5AEA08DB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41807" y="1725561"/>
              <a:ext cx="934261" cy="527613"/>
            </a:xfrm>
            <a:prstGeom prst="rect">
              <a:avLst/>
            </a:prstGeom>
            <a:scene3d>
              <a:camera prst="orthographicFront">
                <a:rot lat="0" lon="1080000" rev="0"/>
              </a:camera>
              <a:lightRig rig="threePt" dir="t"/>
            </a:scene3d>
          </p:spPr>
        </p:pic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B5EAC2E6-1392-4263-8723-804CC6A0E1F2}"/>
                </a:ext>
              </a:extLst>
            </p:cNvPr>
            <p:cNvGrpSpPr/>
            <p:nvPr/>
          </p:nvGrpSpPr>
          <p:grpSpPr>
            <a:xfrm>
              <a:off x="10294850" y="3053542"/>
              <a:ext cx="1136073" cy="454132"/>
              <a:chOff x="849903" y="4466073"/>
              <a:chExt cx="4483844" cy="2267199"/>
            </a:xfrm>
          </p:grpSpPr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5C521986-3BD7-4021-AD97-842F48DB2302}"/>
                  </a:ext>
                </a:extLst>
              </p:cNvPr>
              <p:cNvPicPr/>
              <p:nvPr/>
            </p:nvPicPr>
            <p:blipFill rotWithShape="1">
              <a:blip r:embed="rId9"/>
              <a:srcRect l="4033" t="4122" r="5211" b="51687"/>
              <a:stretch/>
            </p:blipFill>
            <p:spPr>
              <a:xfrm>
                <a:off x="849903" y="4466073"/>
                <a:ext cx="4483844" cy="2267199"/>
              </a:xfrm>
              <a:prstGeom prst="rect">
                <a:avLst/>
              </a:prstGeom>
            </p:spPr>
          </p:pic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6C273922-6DE5-4F3A-8D01-9AEF96D5D150}"/>
                  </a:ext>
                </a:extLst>
              </p:cNvPr>
              <p:cNvSpPr/>
              <p:nvPr/>
            </p:nvSpPr>
            <p:spPr>
              <a:xfrm rot="10800000">
                <a:off x="1182556" y="4600622"/>
                <a:ext cx="3631286" cy="1442205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78" name="TextBox 77"/>
            <p:cNvSpPr txBox="1"/>
            <p:nvPr/>
          </p:nvSpPr>
          <p:spPr>
            <a:xfrm>
              <a:off x="10246816" y="2372506"/>
              <a:ext cx="128407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Down-sampling:</a:t>
              </a: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/100</a:t>
              </a:r>
            </a:p>
          </p:txBody>
        </p:sp>
        <p:pic>
          <p:nvPicPr>
            <p:cNvPr id="79" name="Graphic 7" descr="Wi-Fi">
              <a:extLst>
                <a:ext uri="{FF2B5EF4-FFF2-40B4-BE49-F238E27FC236}">
                  <a16:creationId xmlns:a16="http://schemas.microsoft.com/office/drawing/2014/main" id="{88DAA2D1-03B8-4955-9F7A-FBF44E7BFB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1360" t="18552" r="12616" b="21353"/>
            <a:stretch/>
          </p:blipFill>
          <p:spPr>
            <a:xfrm rot="2923647">
              <a:off x="5353674" y="1675463"/>
              <a:ext cx="1249784" cy="1139914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6341807" y="2667717"/>
            <a:ext cx="1076263" cy="349804"/>
            <a:chOff x="2616386" y="1407841"/>
            <a:chExt cx="6177491" cy="1731964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BFC73E4-9D00-438E-9DA0-C02FAEB96C14}"/>
                </a:ext>
              </a:extLst>
            </p:cNvPr>
            <p:cNvPicPr/>
            <p:nvPr/>
          </p:nvPicPr>
          <p:blipFill rotWithShape="1">
            <a:blip r:embed="rId9"/>
            <a:srcRect t="54332"/>
            <a:stretch/>
          </p:blipFill>
          <p:spPr>
            <a:xfrm>
              <a:off x="2616386" y="1407841"/>
              <a:ext cx="6177491" cy="1731964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567AE9B-8825-4721-89E1-DE79686D8682}"/>
                </a:ext>
              </a:extLst>
            </p:cNvPr>
            <p:cNvSpPr/>
            <p:nvPr/>
          </p:nvSpPr>
          <p:spPr>
            <a:xfrm rot="10800000">
              <a:off x="5652198" y="1673778"/>
              <a:ext cx="198789" cy="659269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960" y="3042821"/>
            <a:ext cx="1609847" cy="35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26130" y="3238769"/>
            <a:ext cx="1637532" cy="30825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C9D62E-DB47-4653-AFD7-6744677FC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1B6F56-98AD-4F68-8D46-AB8A88D4A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/>
            <a:fld id="{8D7026E9-6606-4B7C-9DC5-0640007BDBAE}" type="slidenum">
              <a:rPr lang="en-US" smtClean="0"/>
              <a:pPr lvl="2"/>
              <a:t>20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24C5F15-3BF1-48F7-B1E5-73DFA7747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49890" y="1430594"/>
            <a:ext cx="3013772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Modulation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341807" y="1430594"/>
            <a:ext cx="3013772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De-modulation</a:t>
            </a:r>
          </a:p>
        </p:txBody>
      </p:sp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012" y="5868699"/>
            <a:ext cx="1015918" cy="39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524647" y="1244868"/>
            <a:ext cx="11162557" cy="5148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052" name="Picture 4" descr="C:\Users\cheny\AppData\Local\Microsoft\Windows\Temporary Internet Files\Content.IE5\1K5SRB6G\490px-Magnifying_glass_icon.svg[1]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579" y="5309419"/>
            <a:ext cx="1225525" cy="122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Slide Number Placeholder 4">
            <a:extLst>
              <a:ext uri="{FF2B5EF4-FFF2-40B4-BE49-F238E27FC236}">
                <a16:creationId xmlns:a16="http://schemas.microsoft.com/office/drawing/2014/main" id="{E9DBC8A4-2B08-41DD-B4B3-396FFE1510C6}"/>
              </a:ext>
            </a:extLst>
          </p:cNvPr>
          <p:cNvSpPr txBox="1">
            <a:spLocks/>
          </p:cNvSpPr>
          <p:nvPr/>
        </p:nvSpPr>
        <p:spPr bwMode="gray">
          <a:xfrm>
            <a:off x="2616611" y="5132359"/>
            <a:ext cx="613917" cy="1770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defRPr sz="1000" kern="12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0" indent="0" algn="l" defTabSz="914400" rtl="0" eaLnBrk="1" latinLnBrk="0" hangingPunct="1">
              <a:defRPr sz="1000" kern="12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0" indent="0" algn="l" defTabSz="914400" rtl="0" eaLnBrk="1" latinLnBrk="0" hangingPunct="1">
              <a:defRPr sz="1000" kern="12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C521986-3BD7-4021-AD97-842F48DB2302}"/>
              </a:ext>
            </a:extLst>
          </p:cNvPr>
          <p:cNvPicPr/>
          <p:nvPr/>
        </p:nvPicPr>
        <p:blipFill rotWithShape="1">
          <a:blip r:embed="rId9"/>
          <a:srcRect l="5109" t="3803" r="4839" b="52681"/>
          <a:stretch/>
        </p:blipFill>
        <p:spPr>
          <a:xfrm>
            <a:off x="2903786" y="1597571"/>
            <a:ext cx="5959320" cy="1648597"/>
          </a:xfrm>
          <a:prstGeom prst="rect">
            <a:avLst/>
          </a:prstGeom>
        </p:spPr>
      </p:pic>
      <p:sp>
        <p:nvSpPr>
          <p:cNvPr id="60" name="Notched Right Arrow 59"/>
          <p:cNvSpPr/>
          <p:nvPr/>
        </p:nvSpPr>
        <p:spPr>
          <a:xfrm rot="5400000">
            <a:off x="4202169" y="3317734"/>
            <a:ext cx="524940" cy="294968"/>
          </a:xfrm>
          <a:prstGeom prst="notchedRightArrow">
            <a:avLst>
              <a:gd name="adj1" fmla="val 50000"/>
              <a:gd name="adj2" fmla="val 6440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640295" y="3252377"/>
            <a:ext cx="4089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Sitka Banner"/>
              </a:rPr>
              <a:t>35KHz -&gt;positive value (1); 25KHz -&gt;negative value (0);  </a:t>
            </a:r>
          </a:p>
          <a:p>
            <a:r>
              <a:rPr lang="en-US" sz="1400" dirty="0">
                <a:solidFill>
                  <a:srgbClr val="FF0000"/>
                </a:solidFill>
                <a:latin typeface="Sitka Banner"/>
              </a:rPr>
              <a:t>  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0" t="11193" b="10385"/>
          <a:stretch/>
        </p:blipFill>
        <p:spPr bwMode="auto">
          <a:xfrm>
            <a:off x="2903786" y="3895126"/>
            <a:ext cx="6009207" cy="133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" name="Group 34">
            <a:extLst/>
          </p:cNvPr>
          <p:cNvGrpSpPr/>
          <p:nvPr/>
        </p:nvGrpSpPr>
        <p:grpSpPr>
          <a:xfrm>
            <a:off x="4640295" y="1676880"/>
            <a:ext cx="3015797" cy="531449"/>
            <a:chOff x="1984828" y="4612152"/>
            <a:chExt cx="2358560" cy="648329"/>
          </a:xfrm>
        </p:grpSpPr>
        <p:sp>
          <p:nvSpPr>
            <p:cNvPr id="36" name="TextBox 35">
              <a:extLst/>
            </p:cNvPr>
            <p:cNvSpPr txBox="1"/>
            <p:nvPr/>
          </p:nvSpPr>
          <p:spPr>
            <a:xfrm>
              <a:off x="1984828" y="4699036"/>
              <a:ext cx="273050" cy="450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289728"/>
                  </a:solidFill>
                  <a:latin typeface="Sitka Banner" panose="02000505000000020004" pitchFamily="2" charset="0"/>
                </a:rPr>
                <a:t>0</a:t>
              </a:r>
            </a:p>
          </p:txBody>
        </p:sp>
        <p:sp>
          <p:nvSpPr>
            <p:cNvPr id="37" name="TextBox 36">
              <a:extLst/>
            </p:cNvPr>
            <p:cNvSpPr txBox="1"/>
            <p:nvPr/>
          </p:nvSpPr>
          <p:spPr>
            <a:xfrm>
              <a:off x="4070338" y="4809923"/>
              <a:ext cx="273050" cy="450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289728"/>
                  </a:solidFill>
                  <a:latin typeface="Sitka Banner" panose="02000505000000020004" pitchFamily="2" charset="0"/>
                </a:rPr>
                <a:t>1</a:t>
              </a:r>
            </a:p>
          </p:txBody>
        </p:sp>
        <p:sp>
          <p:nvSpPr>
            <p:cNvPr id="38" name="TextBox 37">
              <a:extLst/>
            </p:cNvPr>
            <p:cNvSpPr txBox="1"/>
            <p:nvPr/>
          </p:nvSpPr>
          <p:spPr>
            <a:xfrm>
              <a:off x="2951084" y="4612152"/>
              <a:ext cx="1059415" cy="525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289728"/>
                  </a:solidFill>
                  <a:latin typeface="Sitka Banner" panose="02000505000000020004" pitchFamily="2" charset="0"/>
                </a:rPr>
                <a:t>DC offset (don’t matter)</a:t>
              </a:r>
            </a:p>
          </p:txBody>
        </p:sp>
      </p:grpSp>
      <p:sp>
        <p:nvSpPr>
          <p:cNvPr id="39" name="Rectangle 38"/>
          <p:cNvSpPr/>
          <p:nvPr/>
        </p:nvSpPr>
        <p:spPr>
          <a:xfrm>
            <a:off x="4480611" y="1838994"/>
            <a:ext cx="205365" cy="438616"/>
          </a:xfrm>
          <a:prstGeom prst="rect">
            <a:avLst/>
          </a:prstGeom>
          <a:noFill/>
          <a:ln>
            <a:solidFill>
              <a:srgbClr val="289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780821" y="1830431"/>
            <a:ext cx="205365" cy="438616"/>
          </a:xfrm>
          <a:prstGeom prst="rect">
            <a:avLst/>
          </a:prstGeom>
          <a:noFill/>
          <a:ln>
            <a:solidFill>
              <a:srgbClr val="289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127757" y="1838997"/>
            <a:ext cx="205365" cy="438616"/>
          </a:xfrm>
          <a:prstGeom prst="rect">
            <a:avLst/>
          </a:prstGeom>
          <a:noFill/>
          <a:ln>
            <a:solidFill>
              <a:srgbClr val="289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676735" y="1349799"/>
            <a:ext cx="4208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Low passed signal in Frequency Domain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676734" y="3616858"/>
            <a:ext cx="4208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Recovered Signal in Time Domain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383731" y="5647802"/>
            <a:ext cx="30023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itka Banner"/>
              </a:rPr>
              <a:t>Example here is 1,0,1,0,… signal sequence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A3095002-5DE7-4E13-AF9D-39A05D80B02E}"/>
              </a:ext>
            </a:extLst>
          </p:cNvPr>
          <p:cNvSpPr txBox="1">
            <a:spLocks/>
          </p:cNvSpPr>
          <p:nvPr/>
        </p:nvSpPr>
        <p:spPr bwMode="gray">
          <a:xfrm>
            <a:off x="629587" y="266272"/>
            <a:ext cx="11268534" cy="99677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A deeper look into FSK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35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146"/>
                                        </p:tgtEl>
                                      </p:cBhvr>
                                      <p:by x="15000" y="1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32049E-7 7.40741E-7 L 0.17105 7.40741E-7 C 0.24798 7.40741E-7 0.34288 0.0412 0.34288 0.075 L 0.34288 0.15069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44" y="75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0" grpId="0" animBg="1"/>
      <p:bldP spid="63" grpId="0"/>
      <p:bldP spid="39" grpId="0" animBg="1"/>
      <p:bldP spid="40" grpId="0" animBg="1"/>
      <p:bldP spid="41" grpId="0" animBg="1"/>
      <p:bldP spid="42" grpId="0"/>
      <p:bldP spid="43" grpId="0"/>
      <p:bldP spid="4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/>
          <p:cNvGrpSpPr/>
          <p:nvPr/>
        </p:nvGrpSpPr>
        <p:grpSpPr>
          <a:xfrm>
            <a:off x="115637" y="1725561"/>
            <a:ext cx="5998627" cy="4470369"/>
            <a:chOff x="115637" y="1725561"/>
            <a:chExt cx="5998627" cy="4470369"/>
          </a:xfrm>
        </p:grpSpPr>
        <p:pic>
          <p:nvPicPr>
            <p:cNvPr id="4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435" y="1725561"/>
              <a:ext cx="5546829" cy="44195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058F294-DD79-413C-963C-DCFC6C6C2589}"/>
                </a:ext>
              </a:extLst>
            </p:cNvPr>
            <p:cNvPicPr/>
            <p:nvPr/>
          </p:nvPicPr>
          <p:blipFill rotWithShape="1">
            <a:blip r:embed="rId4"/>
            <a:srcRect b="54521"/>
            <a:stretch/>
          </p:blipFill>
          <p:spPr>
            <a:xfrm>
              <a:off x="115637" y="4755818"/>
              <a:ext cx="1397763" cy="312501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6A837BBE-4589-4FC5-A8D6-C5AEA08DB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70088" y="5609222"/>
              <a:ext cx="948957" cy="535912"/>
            </a:xfrm>
            <a:prstGeom prst="rect">
              <a:avLst/>
            </a:prstGeom>
            <a:scene3d>
              <a:camera prst="orthographicFront">
                <a:rot lat="0" lon="1080000" rev="0"/>
              </a:camera>
              <a:lightRig rig="threePt" dir="t"/>
            </a:scene3d>
          </p:spPr>
        </p:pic>
        <p:pic>
          <p:nvPicPr>
            <p:cNvPr id="50" name="Graphic 7" descr="Wi-Fi">
              <a:extLst>
                <a:ext uri="{FF2B5EF4-FFF2-40B4-BE49-F238E27FC236}">
                  <a16:creationId xmlns:a16="http://schemas.microsoft.com/office/drawing/2014/main" id="{88DAA2D1-03B8-4955-9F7A-FBF44E7BFB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1882" t="18552" r="10517" b="21353"/>
            <a:stretch/>
          </p:blipFill>
          <p:spPr>
            <a:xfrm rot="2923647">
              <a:off x="4160531" y="4988117"/>
              <a:ext cx="1275713" cy="1139914"/>
            </a:xfrm>
            <a:prstGeom prst="rect">
              <a:avLst/>
            </a:prstGeom>
          </p:spPr>
        </p:pic>
        <p:sp>
          <p:nvSpPr>
            <p:cNvPr id="51" name="TextBox 50"/>
            <p:cNvSpPr txBox="1"/>
            <p:nvPr/>
          </p:nvSpPr>
          <p:spPr>
            <a:xfrm>
              <a:off x="1873896" y="3665289"/>
              <a:ext cx="1284074" cy="9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Up-sampling:</a:t>
              </a:r>
            </a:p>
            <a:p>
              <a:endParaRPr lang="en-US" sz="1050" b="1" dirty="0">
                <a:solidFill>
                  <a:srgbClr val="FF0000"/>
                </a:solidFill>
                <a:latin typeface="Sitka Banner"/>
              </a:endParaRP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Repeat each symbol X 200 times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760347" y="3743311"/>
              <a:ext cx="1038040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‘0’ 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  <a:sym typeface="Wingdings" panose="05000000000000000000" pitchFamily="2" charset="2"/>
                </a:rPr>
                <a:t>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 25kHz</a:t>
              </a: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 </a:t>
              </a: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‘1’ 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  <a:sym typeface="Wingdings" panose="05000000000000000000" pitchFamily="2" charset="2"/>
                </a:rPr>
                <a:t> 35KHz</a:t>
              </a:r>
              <a:endParaRPr lang="en-US" sz="1050" b="1" dirty="0">
                <a:solidFill>
                  <a:srgbClr val="FF0000"/>
                </a:solidFill>
                <a:latin typeface="Sitka Banner"/>
              </a:endParaRP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C9D62E-DB47-4653-AFD7-6744677FC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1B6F56-98AD-4F68-8D46-AB8A88D4A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/>
            <a:fld id="{8D7026E9-6606-4B7C-9DC5-0640007BDBAE}" type="slidenum">
              <a:rPr lang="en-US" smtClean="0"/>
              <a:pPr lvl="2"/>
              <a:t>21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24C5F15-3BF1-48F7-B1E5-73DFA7747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49890" y="1430594"/>
            <a:ext cx="3013772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Modulation(TX)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341807" y="1430594"/>
            <a:ext cx="3013772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De-modulation (RX)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408609" y="1620528"/>
            <a:ext cx="6164676" cy="4525862"/>
            <a:chOff x="5408609" y="1620528"/>
            <a:chExt cx="6164676" cy="4525862"/>
          </a:xfrm>
        </p:grpSpPr>
        <p:grpSp>
          <p:nvGrpSpPr>
            <p:cNvPr id="32" name="Group 31"/>
            <p:cNvGrpSpPr/>
            <p:nvPr/>
          </p:nvGrpSpPr>
          <p:grpSpPr>
            <a:xfrm>
              <a:off x="5408609" y="1620528"/>
              <a:ext cx="6164676" cy="4525862"/>
              <a:chOff x="5408609" y="1620528"/>
              <a:chExt cx="6164676" cy="4525862"/>
            </a:xfrm>
          </p:grpSpPr>
          <p:pic>
            <p:nvPicPr>
              <p:cNvPr id="35" name="Picture 5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41807" y="2084435"/>
                <a:ext cx="5231478" cy="40619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6A837BBE-4589-4FC5-A8D6-C5AEA08DBD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41807" y="1725561"/>
                <a:ext cx="934261" cy="527613"/>
              </a:xfrm>
              <a:prstGeom prst="rect">
                <a:avLst/>
              </a:prstGeom>
              <a:scene3d>
                <a:camera prst="orthographicFront">
                  <a:rot lat="0" lon="1080000" rev="0"/>
                </a:camera>
                <a:lightRig rig="threePt" dir="t"/>
              </a:scene3d>
            </p:spPr>
          </p:pic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5EAC2E6-1392-4263-8723-804CC6A0E1F2}"/>
                  </a:ext>
                </a:extLst>
              </p:cNvPr>
              <p:cNvGrpSpPr/>
              <p:nvPr/>
            </p:nvGrpSpPr>
            <p:grpSpPr>
              <a:xfrm>
                <a:off x="10212614" y="2931886"/>
                <a:ext cx="1177083" cy="502558"/>
                <a:chOff x="525334" y="3858720"/>
                <a:chExt cx="4645703" cy="2508961"/>
              </a:xfrm>
            </p:grpSpPr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5C521986-3BD7-4021-AD97-842F48DB2302}"/>
                    </a:ext>
                  </a:extLst>
                </p:cNvPr>
                <p:cNvPicPr/>
                <p:nvPr/>
              </p:nvPicPr>
              <p:blipFill rotWithShape="1">
                <a:blip r:embed="rId9"/>
                <a:srcRect l="4135" t="3280" r="4020" b="52280"/>
                <a:stretch/>
              </p:blipFill>
              <p:spPr>
                <a:xfrm>
                  <a:off x="525334" y="3858720"/>
                  <a:ext cx="4645703" cy="2508961"/>
                </a:xfrm>
                <a:prstGeom prst="rect">
                  <a:avLst/>
                </a:prstGeom>
              </p:spPr>
            </p:pic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6C273922-6DE5-4F3A-8D01-9AEF96D5D150}"/>
                    </a:ext>
                  </a:extLst>
                </p:cNvPr>
                <p:cNvSpPr/>
                <p:nvPr/>
              </p:nvSpPr>
              <p:spPr>
                <a:xfrm rot="10800000">
                  <a:off x="1182556" y="4600622"/>
                  <a:ext cx="3631286" cy="1442205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0" name="TextBox 39"/>
              <p:cNvSpPr txBox="1"/>
              <p:nvPr/>
            </p:nvSpPr>
            <p:spPr>
              <a:xfrm>
                <a:off x="10246816" y="2372506"/>
                <a:ext cx="1284074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solidFill>
                      <a:srgbClr val="FF0000"/>
                    </a:solidFill>
                    <a:latin typeface="Sitka Banner"/>
                  </a:rPr>
                  <a:t>Down-sampling:</a:t>
                </a:r>
              </a:p>
              <a:p>
                <a:r>
                  <a:rPr lang="en-US" sz="1050" b="1" dirty="0">
                    <a:solidFill>
                      <a:srgbClr val="FF0000"/>
                    </a:solidFill>
                    <a:latin typeface="Sitka Banner"/>
                  </a:rPr>
                  <a:t>/100</a:t>
                </a:r>
              </a:p>
            </p:txBody>
          </p:sp>
          <p:pic>
            <p:nvPicPr>
              <p:cNvPr id="41" name="Graphic 7" descr="Wi-Fi">
                <a:extLst>
                  <a:ext uri="{FF2B5EF4-FFF2-40B4-BE49-F238E27FC236}">
                    <a16:creationId xmlns:a16="http://schemas.microsoft.com/office/drawing/2014/main" id="{88DAA2D1-03B8-4955-9F7A-FBF44E7BFB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11360" t="18552" r="12616" b="21353"/>
              <a:stretch/>
            </p:blipFill>
            <p:spPr>
              <a:xfrm rot="2923647">
                <a:off x="5353674" y="1675463"/>
                <a:ext cx="1249784" cy="1139914"/>
              </a:xfrm>
              <a:prstGeom prst="rect">
                <a:avLst/>
              </a:prstGeom>
            </p:spPr>
          </p:pic>
        </p:grpSp>
        <p:pic>
          <p:nvPicPr>
            <p:cNvPr id="38" name="Picture 2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2" t="12869" r="-1" b="14703"/>
            <a:stretch/>
          </p:blipFill>
          <p:spPr bwMode="auto">
            <a:xfrm>
              <a:off x="9556661" y="5368238"/>
              <a:ext cx="1085005" cy="240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6" name="Picture 4" descr="C:\Users\cheny\AppData\Local\Microsoft\Windows\Temporary Internet Files\Content.IE5\1K5SRB6G\490px-Magnifying_glass_icon.svg[1]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133" y="5055134"/>
            <a:ext cx="377917" cy="37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012" y="5868699"/>
            <a:ext cx="1015918" cy="39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26130" y="3238769"/>
            <a:ext cx="1637532" cy="308257"/>
          </a:xfrm>
          <a:prstGeom prst="rect">
            <a:avLst/>
          </a:prstGeom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960" y="3042821"/>
            <a:ext cx="1609847" cy="35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" name="Group 28"/>
          <p:cNvGrpSpPr/>
          <p:nvPr/>
        </p:nvGrpSpPr>
        <p:grpSpPr>
          <a:xfrm>
            <a:off x="6341807" y="2667717"/>
            <a:ext cx="1076263" cy="349804"/>
            <a:chOff x="2616386" y="1407841"/>
            <a:chExt cx="6177491" cy="173196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BFC73E4-9D00-438E-9DA0-C02FAEB96C14}"/>
                </a:ext>
              </a:extLst>
            </p:cNvPr>
            <p:cNvPicPr/>
            <p:nvPr/>
          </p:nvPicPr>
          <p:blipFill rotWithShape="1">
            <a:blip r:embed="rId9"/>
            <a:srcRect t="54332"/>
            <a:stretch/>
          </p:blipFill>
          <p:spPr>
            <a:xfrm>
              <a:off x="2616386" y="1407841"/>
              <a:ext cx="6177491" cy="1731964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567AE9B-8825-4721-89E1-DE79686D8682}"/>
                </a:ext>
              </a:extLst>
            </p:cNvPr>
            <p:cNvSpPr/>
            <p:nvPr/>
          </p:nvSpPr>
          <p:spPr>
            <a:xfrm rot="10800000">
              <a:off x="5652198" y="1673778"/>
              <a:ext cx="198789" cy="659269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34" name="Title 1">
            <a:extLst>
              <a:ext uri="{FF2B5EF4-FFF2-40B4-BE49-F238E27FC236}">
                <a16:creationId xmlns:a16="http://schemas.microsoft.com/office/drawing/2014/main" id="{3DBB0A1F-B170-46AF-AB2A-A15FB27CF2E7}"/>
              </a:ext>
            </a:extLst>
          </p:cNvPr>
          <p:cNvSpPr txBox="1">
            <a:spLocks/>
          </p:cNvSpPr>
          <p:nvPr/>
        </p:nvSpPr>
        <p:spPr bwMode="gray">
          <a:xfrm>
            <a:off x="629587" y="266272"/>
            <a:ext cx="11268534" cy="99677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A Deeper Look into FSK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6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115637" y="1725561"/>
            <a:ext cx="5998627" cy="4470369"/>
            <a:chOff x="115637" y="1725561"/>
            <a:chExt cx="5998627" cy="4470369"/>
          </a:xfrm>
        </p:grpSpPr>
        <p:pic>
          <p:nvPicPr>
            <p:cNvPr id="41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435" y="1725561"/>
              <a:ext cx="5546829" cy="44195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058F294-DD79-413C-963C-DCFC6C6C2589}"/>
                </a:ext>
              </a:extLst>
            </p:cNvPr>
            <p:cNvPicPr/>
            <p:nvPr/>
          </p:nvPicPr>
          <p:blipFill rotWithShape="1">
            <a:blip r:embed="rId4"/>
            <a:srcRect b="54521"/>
            <a:stretch/>
          </p:blipFill>
          <p:spPr>
            <a:xfrm>
              <a:off x="115637" y="4755818"/>
              <a:ext cx="1397763" cy="312501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A837BBE-4589-4FC5-A8D6-C5AEA08DB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70088" y="5609222"/>
              <a:ext cx="948957" cy="535912"/>
            </a:xfrm>
            <a:prstGeom prst="rect">
              <a:avLst/>
            </a:prstGeom>
            <a:scene3d>
              <a:camera prst="orthographicFront">
                <a:rot lat="0" lon="1080000" rev="0"/>
              </a:camera>
              <a:lightRig rig="threePt" dir="t"/>
            </a:scene3d>
          </p:spPr>
        </p:pic>
        <p:pic>
          <p:nvPicPr>
            <p:cNvPr id="44" name="Graphic 7" descr="Wi-Fi">
              <a:extLst>
                <a:ext uri="{FF2B5EF4-FFF2-40B4-BE49-F238E27FC236}">
                  <a16:creationId xmlns:a16="http://schemas.microsoft.com/office/drawing/2014/main" id="{88DAA2D1-03B8-4955-9F7A-FBF44E7BFB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1882" t="18552" r="10517" b="21353"/>
            <a:stretch/>
          </p:blipFill>
          <p:spPr>
            <a:xfrm rot="2923647">
              <a:off x="4160531" y="4988117"/>
              <a:ext cx="1275713" cy="1139914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1873896" y="3665289"/>
              <a:ext cx="1284074" cy="9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Up-sampling:</a:t>
              </a:r>
            </a:p>
            <a:p>
              <a:endParaRPr lang="en-US" sz="1050" b="1" dirty="0">
                <a:solidFill>
                  <a:srgbClr val="FF0000"/>
                </a:solidFill>
                <a:latin typeface="Sitka Banner"/>
              </a:endParaRP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Repeat each symbol X 200 times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760347" y="3743311"/>
              <a:ext cx="1038040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‘0’ 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  <a:sym typeface="Wingdings" panose="05000000000000000000" pitchFamily="2" charset="2"/>
                </a:rPr>
                <a:t>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 25kHz</a:t>
              </a: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 </a:t>
              </a: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‘1’ 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  <a:sym typeface="Wingdings" panose="05000000000000000000" pitchFamily="2" charset="2"/>
                </a:rPr>
                <a:t> 35KHz</a:t>
              </a:r>
              <a:endParaRPr lang="en-US" sz="1050" b="1" dirty="0">
                <a:solidFill>
                  <a:srgbClr val="FF0000"/>
                </a:solidFill>
                <a:latin typeface="Sitka Banner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5408609" y="1620528"/>
            <a:ext cx="6164676" cy="4525862"/>
            <a:chOff x="5408609" y="1620528"/>
            <a:chExt cx="6164676" cy="4525862"/>
          </a:xfrm>
        </p:grpSpPr>
        <p:grpSp>
          <p:nvGrpSpPr>
            <p:cNvPr id="50" name="Group 49"/>
            <p:cNvGrpSpPr/>
            <p:nvPr/>
          </p:nvGrpSpPr>
          <p:grpSpPr>
            <a:xfrm>
              <a:off x="5408609" y="1620528"/>
              <a:ext cx="6164676" cy="4525862"/>
              <a:chOff x="5408609" y="1620528"/>
              <a:chExt cx="6164676" cy="4525862"/>
            </a:xfrm>
          </p:grpSpPr>
          <p:pic>
            <p:nvPicPr>
              <p:cNvPr id="52" name="Picture 5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41807" y="2084435"/>
                <a:ext cx="5231478" cy="40619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6A837BBE-4589-4FC5-A8D6-C5AEA08DBD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41807" y="1725561"/>
                <a:ext cx="934261" cy="527613"/>
              </a:xfrm>
              <a:prstGeom prst="rect">
                <a:avLst/>
              </a:prstGeom>
              <a:scene3d>
                <a:camera prst="orthographicFront">
                  <a:rot lat="0" lon="1080000" rev="0"/>
                </a:camera>
                <a:lightRig rig="threePt" dir="t"/>
              </a:scene3d>
            </p:spPr>
          </p:pic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B5EAC2E6-1392-4263-8723-804CC6A0E1F2}"/>
                  </a:ext>
                </a:extLst>
              </p:cNvPr>
              <p:cNvGrpSpPr/>
              <p:nvPr/>
            </p:nvGrpSpPr>
            <p:grpSpPr>
              <a:xfrm>
                <a:off x="10246816" y="3017521"/>
                <a:ext cx="1190742" cy="464945"/>
                <a:chOff x="660323" y="4286242"/>
                <a:chExt cx="4699611" cy="2321183"/>
              </a:xfrm>
            </p:grpSpPr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5C521986-3BD7-4021-AD97-842F48DB2302}"/>
                    </a:ext>
                  </a:extLst>
                </p:cNvPr>
                <p:cNvPicPr/>
                <p:nvPr/>
              </p:nvPicPr>
              <p:blipFill rotWithShape="1">
                <a:blip r:embed="rId9"/>
                <a:srcRect b="46782"/>
                <a:stretch/>
              </p:blipFill>
              <p:spPr>
                <a:xfrm>
                  <a:off x="660323" y="4286242"/>
                  <a:ext cx="4699611" cy="2321183"/>
                </a:xfrm>
                <a:prstGeom prst="rect">
                  <a:avLst/>
                </a:prstGeom>
              </p:spPr>
            </p:pic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6C273922-6DE5-4F3A-8D01-9AEF96D5D150}"/>
                    </a:ext>
                  </a:extLst>
                </p:cNvPr>
                <p:cNvSpPr/>
                <p:nvPr/>
              </p:nvSpPr>
              <p:spPr>
                <a:xfrm rot="10800000">
                  <a:off x="1182556" y="4600622"/>
                  <a:ext cx="3631286" cy="1442205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8" name="TextBox 77"/>
              <p:cNvSpPr txBox="1"/>
              <p:nvPr/>
            </p:nvSpPr>
            <p:spPr>
              <a:xfrm>
                <a:off x="10246816" y="2372506"/>
                <a:ext cx="1284074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solidFill>
                      <a:srgbClr val="FF0000"/>
                    </a:solidFill>
                    <a:latin typeface="Sitka Banner"/>
                  </a:rPr>
                  <a:t>Up-sampling:</a:t>
                </a:r>
              </a:p>
              <a:p>
                <a:r>
                  <a:rPr lang="en-US" sz="1050" b="1" dirty="0">
                    <a:solidFill>
                      <a:srgbClr val="FF0000"/>
                    </a:solidFill>
                    <a:latin typeface="Sitka Banner"/>
                  </a:rPr>
                  <a:t>/200</a:t>
                </a:r>
              </a:p>
            </p:txBody>
          </p:sp>
          <p:pic>
            <p:nvPicPr>
              <p:cNvPr id="79" name="Graphic 7" descr="Wi-Fi">
                <a:extLst>
                  <a:ext uri="{FF2B5EF4-FFF2-40B4-BE49-F238E27FC236}">
                    <a16:creationId xmlns:a16="http://schemas.microsoft.com/office/drawing/2014/main" id="{88DAA2D1-03B8-4955-9F7A-FBF44E7BFB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11360" t="18552" r="12616" b="21353"/>
              <a:stretch/>
            </p:blipFill>
            <p:spPr>
              <a:xfrm rot="2923647">
                <a:off x="5353674" y="1675463"/>
                <a:ext cx="1249784" cy="1139914"/>
              </a:xfrm>
              <a:prstGeom prst="rect">
                <a:avLst/>
              </a:prstGeom>
            </p:spPr>
          </p:pic>
        </p:grpSp>
        <p:pic>
          <p:nvPicPr>
            <p:cNvPr id="51" name="Picture 2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3365" y="5371969"/>
              <a:ext cx="1018301" cy="253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4" name="Group 53"/>
          <p:cNvGrpSpPr/>
          <p:nvPr/>
        </p:nvGrpSpPr>
        <p:grpSpPr>
          <a:xfrm>
            <a:off x="6341807" y="2667717"/>
            <a:ext cx="1076263" cy="349804"/>
            <a:chOff x="2616386" y="1407841"/>
            <a:chExt cx="6177491" cy="1731964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FBFC73E4-9D00-438E-9DA0-C02FAEB96C14}"/>
                </a:ext>
              </a:extLst>
            </p:cNvPr>
            <p:cNvPicPr/>
            <p:nvPr/>
          </p:nvPicPr>
          <p:blipFill rotWithShape="1">
            <a:blip r:embed="rId9"/>
            <a:srcRect t="54332"/>
            <a:stretch/>
          </p:blipFill>
          <p:spPr>
            <a:xfrm>
              <a:off x="2616386" y="1407841"/>
              <a:ext cx="6177491" cy="1731964"/>
            </a:xfrm>
            <a:prstGeom prst="rect">
              <a:avLst/>
            </a:prstGeom>
          </p:spPr>
        </p:pic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567AE9B-8825-4721-89E1-DE79686D8682}"/>
                </a:ext>
              </a:extLst>
            </p:cNvPr>
            <p:cNvSpPr/>
            <p:nvPr/>
          </p:nvSpPr>
          <p:spPr>
            <a:xfrm rot="10800000">
              <a:off x="5652198" y="1673778"/>
              <a:ext cx="198789" cy="659269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pic>
        <p:nvPicPr>
          <p:cNvPr id="47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30" y="5877178"/>
            <a:ext cx="1015918" cy="39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960" y="3042821"/>
            <a:ext cx="1609847" cy="35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26130" y="3238769"/>
            <a:ext cx="1637532" cy="308257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4308623" y="4800146"/>
            <a:ext cx="130350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Sitka Banner"/>
              </a:rPr>
              <a:t>‘0’ </a:t>
            </a:r>
            <a:r>
              <a:rPr lang="en-US" sz="1050" dirty="0">
                <a:solidFill>
                  <a:srgbClr val="FF0000"/>
                </a:solidFill>
                <a:latin typeface="Sitka Banner"/>
                <a:sym typeface="Wingdings" panose="05000000000000000000" pitchFamily="2" charset="2"/>
              </a:rPr>
              <a:t></a:t>
            </a:r>
            <a:r>
              <a:rPr lang="en-US" sz="1050" dirty="0">
                <a:solidFill>
                  <a:srgbClr val="FF0000"/>
                </a:solidFill>
                <a:latin typeface="Sitka Banner"/>
              </a:rPr>
              <a:t> 25kHz*2pi; ‘1’ </a:t>
            </a:r>
            <a:r>
              <a:rPr lang="en-US" sz="1050" dirty="0">
                <a:solidFill>
                  <a:srgbClr val="FF0000"/>
                </a:solidFill>
                <a:latin typeface="Sitka Banner"/>
                <a:sym typeface="Wingdings" panose="05000000000000000000" pitchFamily="2" charset="2"/>
              </a:rPr>
              <a:t> 35KHz*2pi</a:t>
            </a:r>
            <a:endParaRPr lang="en-US" sz="1050" dirty="0">
              <a:solidFill>
                <a:srgbClr val="FF0000"/>
              </a:solidFill>
              <a:latin typeface="Sitka Banne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F2C301-88FC-4522-A4F1-6ACC3D4E6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Deeper Look into FSK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C9D62E-DB47-4653-AFD7-6744677FC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1B6F56-98AD-4F68-8D46-AB8A88D4A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/>
            <a:fld id="{8D7026E9-6606-4B7C-9DC5-0640007BDBAE}" type="slidenum">
              <a:rPr lang="en-US" smtClean="0"/>
              <a:pPr lvl="2"/>
              <a:t>22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24C5F15-3BF1-48F7-B1E5-73DFA7747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49890" y="1430594"/>
            <a:ext cx="3013772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Modulation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341807" y="1430594"/>
            <a:ext cx="3013772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De-modulation</a:t>
            </a:r>
          </a:p>
        </p:txBody>
      </p:sp>
      <p:sp>
        <p:nvSpPr>
          <p:cNvPr id="29" name="Slide Number Placeholder 4">
            <a:extLst>
              <a:ext uri="{FF2B5EF4-FFF2-40B4-BE49-F238E27FC236}">
                <a16:creationId xmlns:a16="http://schemas.microsoft.com/office/drawing/2014/main" id="{E9DBC8A4-2B08-41DD-B4B3-396FFE1510C6}"/>
              </a:ext>
            </a:extLst>
          </p:cNvPr>
          <p:cNvSpPr txBox="1">
            <a:spLocks/>
          </p:cNvSpPr>
          <p:nvPr/>
        </p:nvSpPr>
        <p:spPr bwMode="gray">
          <a:xfrm>
            <a:off x="2616611" y="5132359"/>
            <a:ext cx="613917" cy="1770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defRPr sz="1000" kern="12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0" indent="0" algn="l" defTabSz="914400" rtl="0" eaLnBrk="1" latinLnBrk="0" hangingPunct="1">
              <a:defRPr sz="1000" kern="12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0" indent="0" algn="l" defTabSz="914400" rtl="0" eaLnBrk="1" latinLnBrk="0" hangingPunct="1">
              <a:defRPr sz="1000" kern="12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fld id="{8D7026E9-6606-4B7C-9DC5-0640007BDBAE}" type="slidenum">
              <a:rPr lang="en-US" smtClean="0"/>
              <a:pPr lvl="2"/>
              <a:t>22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01717" y="1300332"/>
            <a:ext cx="11342805" cy="5323668"/>
            <a:chOff x="549891" y="1211276"/>
            <a:chExt cx="11342805" cy="5323668"/>
          </a:xfrm>
        </p:grpSpPr>
        <p:sp>
          <p:nvSpPr>
            <p:cNvPr id="6" name="Rectangle 5"/>
            <p:cNvSpPr/>
            <p:nvPr/>
          </p:nvSpPr>
          <p:spPr>
            <a:xfrm>
              <a:off x="549891" y="1211276"/>
              <a:ext cx="11342805" cy="51487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pic>
          <p:nvPicPr>
            <p:cNvPr id="2052" name="Picture 4" descr="C:\Users\cheny\AppData\Local\Microsoft\Windows\Temporary Internet Files\Content.IE5\1K5SRB6G\490px-Magnifying_glass_icon.svg[1]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8579" y="5309419"/>
              <a:ext cx="1225525" cy="122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Notched Right Arrow 59"/>
            <p:cNvSpPr/>
            <p:nvPr/>
          </p:nvSpPr>
          <p:spPr>
            <a:xfrm rot="5400000">
              <a:off x="4146837" y="3057693"/>
              <a:ext cx="524940" cy="294968"/>
            </a:xfrm>
            <a:prstGeom prst="notchedRightArrow">
              <a:avLst>
                <a:gd name="adj1" fmla="val 50000"/>
                <a:gd name="adj2" fmla="val 6440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601836" y="2885265"/>
              <a:ext cx="4287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Sitka Banner"/>
                </a:rPr>
                <a:t>(1)Down-sample again:/2 to recover the original symbol rate</a:t>
              </a:r>
            </a:p>
            <a:p>
              <a:r>
                <a:rPr lang="en-US" sz="1400" dirty="0">
                  <a:solidFill>
                    <a:srgbClr val="FF0000"/>
                  </a:solidFill>
                  <a:latin typeface="Sitka Banner"/>
                </a:rPr>
                <a:t>(2) Further Smooth the signal</a:t>
              </a:r>
            </a:p>
          </p:txBody>
        </p:sp>
        <p:pic>
          <p:nvPicPr>
            <p:cNvPr id="48" name="Picture 2"/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06" t="11239" b="11885"/>
            <a:stretch/>
          </p:blipFill>
          <p:spPr bwMode="auto">
            <a:xfrm>
              <a:off x="2788371" y="1544485"/>
              <a:ext cx="6009207" cy="1242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1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" b="13913"/>
          <a:stretch/>
        </p:blipFill>
        <p:spPr bwMode="auto">
          <a:xfrm>
            <a:off x="2736712" y="3819234"/>
            <a:ext cx="6009207" cy="121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81"/>
          <p:cNvSpPr txBox="1"/>
          <p:nvPr/>
        </p:nvSpPr>
        <p:spPr>
          <a:xfrm>
            <a:off x="6584104" y="5656991"/>
            <a:ext cx="30023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itka Banner"/>
              </a:rPr>
              <a:t>Example here is 1,0,1,0,… signal sequence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884799" y="1278460"/>
            <a:ext cx="4208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Recovered Signal in Time Domain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949262" y="3605253"/>
            <a:ext cx="4456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Further Recovered Signal in Time Domain</a:t>
            </a:r>
          </a:p>
        </p:txBody>
      </p:sp>
    </p:spTree>
    <p:extLst>
      <p:ext uri="{BB962C8B-B14F-4D97-AF65-F5344CB8AC3E}">
        <p14:creationId xmlns:p14="http://schemas.microsoft.com/office/powerpoint/2010/main" val="117039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170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52408E-7 1.11111E-6 L 0.11039 1.11111E-6 C 0.15985 1.11111E-6 0.22104 0.06805 0.22104 0.12361 L 0.22104 0.24745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52" y="1236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35" grpId="0"/>
      <p:bldP spid="5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/>
        </p:nvGrpSpPr>
        <p:grpSpPr>
          <a:xfrm>
            <a:off x="115637" y="1725561"/>
            <a:ext cx="5998627" cy="4470369"/>
            <a:chOff x="115637" y="1725561"/>
            <a:chExt cx="5998627" cy="4470369"/>
          </a:xfrm>
        </p:grpSpPr>
        <p:pic>
          <p:nvPicPr>
            <p:cNvPr id="51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435" y="1725561"/>
              <a:ext cx="5546829" cy="44195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6058F294-DD79-413C-963C-DCFC6C6C2589}"/>
                </a:ext>
              </a:extLst>
            </p:cNvPr>
            <p:cNvPicPr/>
            <p:nvPr/>
          </p:nvPicPr>
          <p:blipFill rotWithShape="1">
            <a:blip r:embed="rId4"/>
            <a:srcRect b="54521"/>
            <a:stretch/>
          </p:blipFill>
          <p:spPr>
            <a:xfrm>
              <a:off x="115637" y="4755818"/>
              <a:ext cx="1397763" cy="312501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6A837BBE-4589-4FC5-A8D6-C5AEA08DB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70088" y="5609222"/>
              <a:ext cx="948957" cy="535912"/>
            </a:xfrm>
            <a:prstGeom prst="rect">
              <a:avLst/>
            </a:prstGeom>
            <a:scene3d>
              <a:camera prst="orthographicFront">
                <a:rot lat="0" lon="1080000" rev="0"/>
              </a:camera>
              <a:lightRig rig="threePt" dir="t"/>
            </a:scene3d>
          </p:spPr>
        </p:pic>
        <p:pic>
          <p:nvPicPr>
            <p:cNvPr id="54" name="Graphic 7" descr="Wi-Fi">
              <a:extLst>
                <a:ext uri="{FF2B5EF4-FFF2-40B4-BE49-F238E27FC236}">
                  <a16:creationId xmlns:a16="http://schemas.microsoft.com/office/drawing/2014/main" id="{88DAA2D1-03B8-4955-9F7A-FBF44E7BFB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1882" t="18552" r="10517" b="21353"/>
            <a:stretch/>
          </p:blipFill>
          <p:spPr>
            <a:xfrm rot="2923647">
              <a:off x="4160531" y="4988117"/>
              <a:ext cx="1275713" cy="1139914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>
              <a:off x="1873896" y="3665289"/>
              <a:ext cx="1284074" cy="9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Up-sampling:</a:t>
              </a:r>
            </a:p>
            <a:p>
              <a:endParaRPr lang="en-US" sz="1050" b="1" dirty="0">
                <a:solidFill>
                  <a:srgbClr val="FF0000"/>
                </a:solidFill>
                <a:latin typeface="Sitka Banner"/>
              </a:endParaRP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Repeat each symbol X 200 times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760347" y="3743311"/>
              <a:ext cx="1038040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‘0’ 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  <a:sym typeface="Wingdings" panose="05000000000000000000" pitchFamily="2" charset="2"/>
                </a:rPr>
                <a:t>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 25kHz</a:t>
              </a: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 </a:t>
              </a: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‘1’ 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  <a:sym typeface="Wingdings" panose="05000000000000000000" pitchFamily="2" charset="2"/>
                </a:rPr>
                <a:t> 35KHz</a:t>
              </a:r>
              <a:endParaRPr lang="en-US" sz="1050" b="1" dirty="0">
                <a:solidFill>
                  <a:srgbClr val="FF0000"/>
                </a:solidFill>
                <a:latin typeface="Sitka Banner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F2C301-88FC-4522-A4F1-6ACC3D4E6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Deeper Look into FSK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C9D62E-DB47-4653-AFD7-6744677FC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1B6F56-98AD-4F68-8D46-AB8A88D4A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/>
            <a:fld id="{8D7026E9-6606-4B7C-9DC5-0640007BDBAE}" type="slidenum">
              <a:rPr lang="en-US" smtClean="0"/>
              <a:pPr lvl="2"/>
              <a:t>23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24C5F15-3BF1-48F7-B1E5-73DFA7747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49890" y="1430594"/>
            <a:ext cx="3013772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Modulation(TX)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341807" y="1430594"/>
            <a:ext cx="3013772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De-modulation (RX)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08609" y="1620528"/>
            <a:ext cx="6164676" cy="4773072"/>
            <a:chOff x="5408609" y="1620528"/>
            <a:chExt cx="6164676" cy="4773072"/>
          </a:xfrm>
        </p:grpSpPr>
        <p:grpSp>
          <p:nvGrpSpPr>
            <p:cNvPr id="36" name="Group 35"/>
            <p:cNvGrpSpPr/>
            <p:nvPr/>
          </p:nvGrpSpPr>
          <p:grpSpPr>
            <a:xfrm>
              <a:off x="5408609" y="1620528"/>
              <a:ext cx="6164676" cy="4525862"/>
              <a:chOff x="5408609" y="1620528"/>
              <a:chExt cx="6164676" cy="4525862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5408609" y="1620528"/>
                <a:ext cx="6164676" cy="4525862"/>
                <a:chOff x="5408609" y="1620528"/>
                <a:chExt cx="6164676" cy="4525862"/>
              </a:xfrm>
            </p:grpSpPr>
            <p:pic>
              <p:nvPicPr>
                <p:cNvPr id="41" name="Picture 5"/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41807" y="2084435"/>
                  <a:ext cx="5231478" cy="406195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6A837BBE-4589-4FC5-A8D6-C5AEA08DBD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41807" y="1725561"/>
                  <a:ext cx="934261" cy="527613"/>
                </a:xfrm>
                <a:prstGeom prst="rect">
                  <a:avLst/>
                </a:prstGeom>
                <a:scene3d>
                  <a:camera prst="orthographicFront">
                    <a:rot lat="0" lon="1080000" rev="0"/>
                  </a:camera>
                  <a:lightRig rig="threePt" dir="t"/>
                </a:scene3d>
              </p:spPr>
            </p:pic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B5EAC2E6-1392-4263-8723-804CC6A0E1F2}"/>
                    </a:ext>
                  </a:extLst>
                </p:cNvPr>
                <p:cNvGrpSpPr/>
                <p:nvPr/>
              </p:nvGrpSpPr>
              <p:grpSpPr>
                <a:xfrm>
                  <a:off x="10246816" y="3017521"/>
                  <a:ext cx="1190742" cy="464945"/>
                  <a:chOff x="660323" y="4286242"/>
                  <a:chExt cx="4699611" cy="2321183"/>
                </a:xfrm>
              </p:grpSpPr>
              <p:pic>
                <p:nvPicPr>
                  <p:cNvPr id="48" name="Picture 47">
                    <a:extLst>
                      <a:ext uri="{FF2B5EF4-FFF2-40B4-BE49-F238E27FC236}">
                        <a16:creationId xmlns:a16="http://schemas.microsoft.com/office/drawing/2014/main" id="{5C521986-3BD7-4021-AD97-842F48DB2302}"/>
                      </a:ext>
                    </a:extLst>
                  </p:cNvPr>
                  <p:cNvPicPr/>
                  <p:nvPr/>
                </p:nvPicPr>
                <p:blipFill rotWithShape="1">
                  <a:blip r:embed="rId9"/>
                  <a:srcRect b="46782"/>
                  <a:stretch/>
                </p:blipFill>
                <p:spPr>
                  <a:xfrm>
                    <a:off x="660323" y="4286242"/>
                    <a:ext cx="4699611" cy="2321183"/>
                  </a:xfrm>
                  <a:prstGeom prst="rect">
                    <a:avLst/>
                  </a:prstGeom>
                </p:spPr>
              </p:pic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6C273922-6DE5-4F3A-8D01-9AEF96D5D15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182556" y="4600622"/>
                    <a:ext cx="3631286" cy="1442205"/>
                  </a:xfrm>
                  <a:prstGeom prst="ellipse">
                    <a:avLst/>
                  </a:prstGeom>
                  <a:noFill/>
                  <a:ln w="952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46" name="TextBox 45"/>
                <p:cNvSpPr txBox="1"/>
                <p:nvPr/>
              </p:nvSpPr>
              <p:spPr>
                <a:xfrm>
                  <a:off x="10246816" y="2372506"/>
                  <a:ext cx="1284074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b="1" dirty="0">
                      <a:solidFill>
                        <a:srgbClr val="FF0000"/>
                      </a:solidFill>
                      <a:latin typeface="Sitka Banner"/>
                    </a:rPr>
                    <a:t>Up-sampling:</a:t>
                  </a:r>
                </a:p>
                <a:p>
                  <a:r>
                    <a:rPr lang="en-US" sz="1050" b="1" dirty="0">
                      <a:solidFill>
                        <a:srgbClr val="FF0000"/>
                      </a:solidFill>
                      <a:latin typeface="Sitka Banner"/>
                    </a:rPr>
                    <a:t>/200</a:t>
                  </a:r>
                </a:p>
              </p:txBody>
            </p:sp>
            <p:pic>
              <p:nvPicPr>
                <p:cNvPr id="47" name="Graphic 7" descr="Wi-Fi">
                  <a:extLst>
                    <a:ext uri="{FF2B5EF4-FFF2-40B4-BE49-F238E27FC236}">
                      <a16:creationId xmlns:a16="http://schemas.microsoft.com/office/drawing/2014/main" id="{88DAA2D1-03B8-4955-9F7A-FBF44E7BFB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l="11360" t="18552" r="12616" b="21353"/>
                <a:stretch/>
              </p:blipFill>
              <p:spPr>
                <a:xfrm rot="2923647">
                  <a:off x="5353674" y="1675463"/>
                  <a:ext cx="1249784" cy="1139914"/>
                </a:xfrm>
                <a:prstGeom prst="rect">
                  <a:avLst/>
                </a:prstGeom>
              </p:spPr>
            </p:pic>
          </p:grpSp>
          <p:pic>
            <p:nvPicPr>
              <p:cNvPr id="40" name="Picture 2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23365" y="5371969"/>
                <a:ext cx="1018301" cy="2535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11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7848693" y="6037703"/>
              <a:ext cx="1226727" cy="3558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7" name="Picture 4" descr="C:\Users\cheny\AppData\Local\Microsoft\Windows\Temporary Internet Files\Content.IE5\1K5SRB6G\490px-Magnifying_glass_icon.svg[1]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109" y="5058589"/>
            <a:ext cx="377917" cy="37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26130" y="3238769"/>
            <a:ext cx="1637532" cy="308257"/>
          </a:xfrm>
          <a:prstGeom prst="rect">
            <a:avLst/>
          </a:prstGeom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960" y="3042821"/>
            <a:ext cx="1609847" cy="35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30" y="5877178"/>
            <a:ext cx="1015918" cy="39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4" name="Group 33"/>
          <p:cNvGrpSpPr/>
          <p:nvPr/>
        </p:nvGrpSpPr>
        <p:grpSpPr>
          <a:xfrm>
            <a:off x="6341807" y="2667717"/>
            <a:ext cx="1076263" cy="349804"/>
            <a:chOff x="2616386" y="1407841"/>
            <a:chExt cx="6177491" cy="1731964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BFC73E4-9D00-438E-9DA0-C02FAEB96C14}"/>
                </a:ext>
              </a:extLst>
            </p:cNvPr>
            <p:cNvPicPr/>
            <p:nvPr/>
          </p:nvPicPr>
          <p:blipFill rotWithShape="1">
            <a:blip r:embed="rId9"/>
            <a:srcRect t="54332"/>
            <a:stretch/>
          </p:blipFill>
          <p:spPr>
            <a:xfrm>
              <a:off x="2616386" y="1407841"/>
              <a:ext cx="6177491" cy="1731964"/>
            </a:xfrm>
            <a:prstGeom prst="rect">
              <a:avLst/>
            </a:prstGeom>
          </p:spPr>
        </p:pic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567AE9B-8825-4721-89E1-DE79686D8682}"/>
                </a:ext>
              </a:extLst>
            </p:cNvPr>
            <p:cNvSpPr/>
            <p:nvPr/>
          </p:nvSpPr>
          <p:spPr>
            <a:xfrm rot="10800000">
              <a:off x="5652198" y="1673778"/>
              <a:ext cx="198789" cy="659269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335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115637" y="1725561"/>
            <a:ext cx="5998627" cy="4470369"/>
            <a:chOff x="115637" y="1725561"/>
            <a:chExt cx="5998627" cy="4470369"/>
          </a:xfrm>
        </p:grpSpPr>
        <p:pic>
          <p:nvPicPr>
            <p:cNvPr id="9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435" y="1725561"/>
              <a:ext cx="5546829" cy="44195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6058F294-DD79-413C-963C-DCFC6C6C2589}"/>
                </a:ext>
              </a:extLst>
            </p:cNvPr>
            <p:cNvPicPr/>
            <p:nvPr/>
          </p:nvPicPr>
          <p:blipFill rotWithShape="1">
            <a:blip r:embed="rId4"/>
            <a:srcRect b="54521"/>
            <a:stretch/>
          </p:blipFill>
          <p:spPr>
            <a:xfrm>
              <a:off x="115637" y="4755818"/>
              <a:ext cx="1397763" cy="312501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6A837BBE-4589-4FC5-A8D6-C5AEA08DB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70088" y="5609222"/>
              <a:ext cx="948957" cy="535912"/>
            </a:xfrm>
            <a:prstGeom prst="rect">
              <a:avLst/>
            </a:prstGeom>
            <a:scene3d>
              <a:camera prst="orthographicFront">
                <a:rot lat="0" lon="1080000" rev="0"/>
              </a:camera>
              <a:lightRig rig="threePt" dir="t"/>
            </a:scene3d>
          </p:spPr>
        </p:pic>
        <p:pic>
          <p:nvPicPr>
            <p:cNvPr id="100" name="Graphic 7" descr="Wi-Fi">
              <a:extLst>
                <a:ext uri="{FF2B5EF4-FFF2-40B4-BE49-F238E27FC236}">
                  <a16:creationId xmlns:a16="http://schemas.microsoft.com/office/drawing/2014/main" id="{88DAA2D1-03B8-4955-9F7A-FBF44E7BFB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1882" t="18552" r="10517" b="21353"/>
            <a:stretch/>
          </p:blipFill>
          <p:spPr>
            <a:xfrm rot="2923647">
              <a:off x="4160531" y="4988117"/>
              <a:ext cx="1275713" cy="1139914"/>
            </a:xfrm>
            <a:prstGeom prst="rect">
              <a:avLst/>
            </a:prstGeom>
          </p:spPr>
        </p:pic>
        <p:sp>
          <p:nvSpPr>
            <p:cNvPr id="101" name="TextBox 100"/>
            <p:cNvSpPr txBox="1"/>
            <p:nvPr/>
          </p:nvSpPr>
          <p:spPr>
            <a:xfrm>
              <a:off x="1873896" y="3665289"/>
              <a:ext cx="1284074" cy="9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Up-sampling:</a:t>
              </a:r>
            </a:p>
            <a:p>
              <a:endParaRPr lang="en-US" sz="1050" b="1" dirty="0">
                <a:solidFill>
                  <a:srgbClr val="FF0000"/>
                </a:solidFill>
                <a:latin typeface="Sitka Banner"/>
              </a:endParaRP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Repeat each symbol X 200 times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3760347" y="3743311"/>
              <a:ext cx="1038040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‘0’ 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  <a:sym typeface="Wingdings" panose="05000000000000000000" pitchFamily="2" charset="2"/>
                </a:rPr>
                <a:t>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 25kHz</a:t>
              </a: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 </a:t>
              </a:r>
            </a:p>
            <a:p>
              <a:r>
                <a:rPr lang="en-US" sz="1050" b="1" dirty="0">
                  <a:solidFill>
                    <a:srgbClr val="FF0000"/>
                  </a:solidFill>
                  <a:latin typeface="Sitka Banner"/>
                </a:rPr>
                <a:t>‘1’ </a:t>
              </a:r>
              <a:r>
                <a:rPr lang="en-US" sz="1050" b="1" dirty="0">
                  <a:solidFill>
                    <a:srgbClr val="FF0000"/>
                  </a:solidFill>
                  <a:latin typeface="Sitka Banner"/>
                  <a:sym typeface="Wingdings" panose="05000000000000000000" pitchFamily="2" charset="2"/>
                </a:rPr>
                <a:t> 35KHz</a:t>
              </a:r>
              <a:endParaRPr lang="en-US" sz="1050" b="1" dirty="0">
                <a:solidFill>
                  <a:srgbClr val="FF0000"/>
                </a:solidFill>
                <a:latin typeface="Sitka Banner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408609" y="1620528"/>
            <a:ext cx="6164676" cy="4773072"/>
            <a:chOff x="5408609" y="1620528"/>
            <a:chExt cx="6164676" cy="4773072"/>
          </a:xfrm>
        </p:grpSpPr>
        <p:grpSp>
          <p:nvGrpSpPr>
            <p:cNvPr id="85" name="Group 84"/>
            <p:cNvGrpSpPr/>
            <p:nvPr/>
          </p:nvGrpSpPr>
          <p:grpSpPr>
            <a:xfrm>
              <a:off x="5408609" y="1620528"/>
              <a:ext cx="6164676" cy="4525862"/>
              <a:chOff x="5408609" y="1620528"/>
              <a:chExt cx="6164676" cy="4525862"/>
            </a:xfrm>
          </p:grpSpPr>
          <p:grpSp>
            <p:nvGrpSpPr>
              <p:cNvPr id="87" name="Group 86"/>
              <p:cNvGrpSpPr/>
              <p:nvPr/>
            </p:nvGrpSpPr>
            <p:grpSpPr>
              <a:xfrm>
                <a:off x="5408609" y="1620528"/>
                <a:ext cx="6164676" cy="4525862"/>
                <a:chOff x="5408609" y="1620528"/>
                <a:chExt cx="6164676" cy="4525862"/>
              </a:xfrm>
            </p:grpSpPr>
            <p:pic>
              <p:nvPicPr>
                <p:cNvPr id="89" name="Picture 5"/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41807" y="2084435"/>
                  <a:ext cx="5231478" cy="406195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6A837BBE-4589-4FC5-A8D6-C5AEA08DBD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41807" y="1725561"/>
                  <a:ext cx="934261" cy="527613"/>
                </a:xfrm>
                <a:prstGeom prst="rect">
                  <a:avLst/>
                </a:prstGeom>
                <a:scene3d>
                  <a:camera prst="orthographicFront">
                    <a:rot lat="0" lon="1080000" rev="0"/>
                  </a:camera>
                  <a:lightRig rig="threePt" dir="t"/>
                </a:scene3d>
              </p:spPr>
            </p:pic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B5EAC2E6-1392-4263-8723-804CC6A0E1F2}"/>
                    </a:ext>
                  </a:extLst>
                </p:cNvPr>
                <p:cNvGrpSpPr/>
                <p:nvPr/>
              </p:nvGrpSpPr>
              <p:grpSpPr>
                <a:xfrm>
                  <a:off x="10246816" y="3017521"/>
                  <a:ext cx="1190742" cy="464945"/>
                  <a:chOff x="660323" y="4286242"/>
                  <a:chExt cx="4699611" cy="2321183"/>
                </a:xfrm>
              </p:grpSpPr>
              <p:pic>
                <p:nvPicPr>
                  <p:cNvPr id="94" name="Picture 93">
                    <a:extLst>
                      <a:ext uri="{FF2B5EF4-FFF2-40B4-BE49-F238E27FC236}">
                        <a16:creationId xmlns:a16="http://schemas.microsoft.com/office/drawing/2014/main" id="{5C521986-3BD7-4021-AD97-842F48DB2302}"/>
                      </a:ext>
                    </a:extLst>
                  </p:cNvPr>
                  <p:cNvPicPr/>
                  <p:nvPr/>
                </p:nvPicPr>
                <p:blipFill rotWithShape="1">
                  <a:blip r:embed="rId9"/>
                  <a:srcRect b="46782"/>
                  <a:stretch/>
                </p:blipFill>
                <p:spPr>
                  <a:xfrm>
                    <a:off x="660323" y="4286242"/>
                    <a:ext cx="4699611" cy="2321183"/>
                  </a:xfrm>
                  <a:prstGeom prst="rect">
                    <a:avLst/>
                  </a:prstGeom>
                </p:spPr>
              </p:pic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6C273922-6DE5-4F3A-8D01-9AEF96D5D15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182556" y="4600622"/>
                    <a:ext cx="3631286" cy="1442205"/>
                  </a:xfrm>
                  <a:prstGeom prst="ellipse">
                    <a:avLst/>
                  </a:prstGeom>
                  <a:noFill/>
                  <a:ln w="952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92" name="TextBox 91"/>
                <p:cNvSpPr txBox="1"/>
                <p:nvPr/>
              </p:nvSpPr>
              <p:spPr>
                <a:xfrm>
                  <a:off x="10246816" y="2372506"/>
                  <a:ext cx="1284074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b="1" dirty="0">
                      <a:solidFill>
                        <a:srgbClr val="FF0000"/>
                      </a:solidFill>
                      <a:latin typeface="Sitka Banner"/>
                    </a:rPr>
                    <a:t>Up-sampling:</a:t>
                  </a:r>
                </a:p>
                <a:p>
                  <a:r>
                    <a:rPr lang="en-US" sz="1050" b="1" dirty="0">
                      <a:solidFill>
                        <a:srgbClr val="FF0000"/>
                      </a:solidFill>
                      <a:latin typeface="Sitka Banner"/>
                    </a:rPr>
                    <a:t>/200</a:t>
                  </a:r>
                </a:p>
              </p:txBody>
            </p:sp>
            <p:pic>
              <p:nvPicPr>
                <p:cNvPr id="93" name="Graphic 7" descr="Wi-Fi">
                  <a:extLst>
                    <a:ext uri="{FF2B5EF4-FFF2-40B4-BE49-F238E27FC236}">
                      <a16:creationId xmlns:a16="http://schemas.microsoft.com/office/drawing/2014/main" id="{88DAA2D1-03B8-4955-9F7A-FBF44E7BFB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l="11360" t="18552" r="12616" b="21353"/>
                <a:stretch/>
              </p:blipFill>
              <p:spPr>
                <a:xfrm rot="2923647">
                  <a:off x="5353674" y="1675463"/>
                  <a:ext cx="1249784" cy="1139914"/>
                </a:xfrm>
                <a:prstGeom prst="rect">
                  <a:avLst/>
                </a:prstGeom>
              </p:spPr>
            </p:pic>
          </p:grpSp>
          <p:pic>
            <p:nvPicPr>
              <p:cNvPr id="88" name="Picture 2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23365" y="5371969"/>
                <a:ext cx="1018301" cy="2535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86" name="Picture 2"/>
            <p:cNvPicPr>
              <a:picLocks noChangeAspect="1" noChangeArrowheads="1"/>
            </p:cNvPicPr>
            <p:nvPr/>
          </p:nvPicPr>
          <p:blipFill>
            <a:blip r:embed="rId11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7848693" y="6037703"/>
              <a:ext cx="1226727" cy="3558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6" name="Group 45"/>
          <p:cNvGrpSpPr/>
          <p:nvPr/>
        </p:nvGrpSpPr>
        <p:grpSpPr>
          <a:xfrm>
            <a:off x="6341807" y="2667717"/>
            <a:ext cx="1076263" cy="349804"/>
            <a:chOff x="2616386" y="1407841"/>
            <a:chExt cx="6177491" cy="1731964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FBFC73E4-9D00-438E-9DA0-C02FAEB96C14}"/>
                </a:ext>
              </a:extLst>
            </p:cNvPr>
            <p:cNvPicPr/>
            <p:nvPr/>
          </p:nvPicPr>
          <p:blipFill rotWithShape="1">
            <a:blip r:embed="rId9"/>
            <a:srcRect t="54332"/>
            <a:stretch/>
          </p:blipFill>
          <p:spPr>
            <a:xfrm>
              <a:off x="2616386" y="1407841"/>
              <a:ext cx="6177491" cy="1731964"/>
            </a:xfrm>
            <a:prstGeom prst="rect">
              <a:avLst/>
            </a:prstGeom>
          </p:spPr>
        </p:pic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567AE9B-8825-4721-89E1-DE79686D8682}"/>
                </a:ext>
              </a:extLst>
            </p:cNvPr>
            <p:cNvSpPr/>
            <p:nvPr/>
          </p:nvSpPr>
          <p:spPr>
            <a:xfrm rot="10800000">
              <a:off x="5652198" y="1673778"/>
              <a:ext cx="198789" cy="659269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012" y="5868699"/>
            <a:ext cx="1015918" cy="39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960" y="3042821"/>
            <a:ext cx="1609847" cy="35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26130" y="3238769"/>
            <a:ext cx="1637532" cy="30825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053966" y="4804673"/>
            <a:ext cx="4042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FF0000"/>
                </a:solidFill>
                <a:latin typeface="Sitka Banner"/>
              </a:rPr>
              <a:t>/  2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A837BBE-4589-4FC5-A8D6-C5AEA08DB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1807" y="1725561"/>
            <a:ext cx="934261" cy="527613"/>
          </a:xfrm>
          <a:prstGeom prst="rect">
            <a:avLst/>
          </a:prstGeom>
          <a:scene3d>
            <a:camera prst="orthographicFront">
              <a:rot lat="0" lon="1080000" rev="0"/>
            </a:camera>
            <a:lightRig rig="threePt" dir="t"/>
          </a:scene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F2C301-88FC-4522-A4F1-6ACC3D4E6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Deeper Look into FSK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C9D62E-DB47-4653-AFD7-6744677FC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1B6F56-98AD-4F68-8D46-AB8A88D4A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/>
            <a:fld id="{8D7026E9-6606-4B7C-9DC5-0640007BDBAE}" type="slidenum">
              <a:rPr lang="en-US" smtClean="0"/>
              <a:pPr lvl="2"/>
              <a:t>24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24C5F15-3BF1-48F7-B1E5-73DFA7747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49890" y="1430594"/>
            <a:ext cx="3013772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Modulation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341807" y="1430594"/>
            <a:ext cx="3013772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De-modulation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418115" y="1244868"/>
            <a:ext cx="11777059" cy="5148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052" name="Picture 4" descr="C:\Users\cheny\AppData\Local\Microsoft\Windows\Temporary Internet Files\Content.IE5\1K5SRB6G\490px-Magnifying_glass_icon.svg[1]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579" y="5309419"/>
            <a:ext cx="1225525" cy="122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Slide Number Placeholder 4">
            <a:extLst>
              <a:ext uri="{FF2B5EF4-FFF2-40B4-BE49-F238E27FC236}">
                <a16:creationId xmlns:a16="http://schemas.microsoft.com/office/drawing/2014/main" id="{E9DBC8A4-2B08-41DD-B4B3-396FFE1510C6}"/>
              </a:ext>
            </a:extLst>
          </p:cNvPr>
          <p:cNvSpPr txBox="1">
            <a:spLocks/>
          </p:cNvSpPr>
          <p:nvPr/>
        </p:nvSpPr>
        <p:spPr bwMode="gray">
          <a:xfrm>
            <a:off x="2616611" y="5132359"/>
            <a:ext cx="613917" cy="1770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defRPr sz="1000" kern="12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0" indent="0" algn="l" defTabSz="914400" rtl="0" eaLnBrk="1" latinLnBrk="0" hangingPunct="1">
              <a:defRPr sz="1000" kern="12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0" indent="0" algn="l" defTabSz="914400" rtl="0" eaLnBrk="1" latinLnBrk="0" hangingPunct="1">
              <a:defRPr sz="1000" kern="12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fld id="{8D7026E9-6606-4B7C-9DC5-0640007BDBAE}" type="slidenum">
              <a:rPr lang="en-US" smtClean="0"/>
              <a:pPr lvl="2"/>
              <a:t>24</a:t>
            </a:fld>
            <a:endParaRPr lang="en-US" dirty="0"/>
          </a:p>
        </p:txBody>
      </p:sp>
      <p:sp>
        <p:nvSpPr>
          <p:cNvPr id="60" name="Notched Right Arrow 59"/>
          <p:cNvSpPr/>
          <p:nvPr/>
        </p:nvSpPr>
        <p:spPr>
          <a:xfrm rot="5400000">
            <a:off x="4202169" y="3317734"/>
            <a:ext cx="524940" cy="294968"/>
          </a:xfrm>
          <a:prstGeom prst="notchedRightArrow">
            <a:avLst>
              <a:gd name="adj1" fmla="val 50000"/>
              <a:gd name="adj2" fmla="val 6440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693667" y="3181105"/>
            <a:ext cx="406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Sitka Banner"/>
              </a:rPr>
              <a:t>Truncate float to Binary: </a:t>
            </a:r>
          </a:p>
          <a:p>
            <a:r>
              <a:rPr lang="en-US" sz="1400" dirty="0">
                <a:solidFill>
                  <a:srgbClr val="FF0000"/>
                </a:solidFill>
                <a:latin typeface="Sitka Banner"/>
              </a:rPr>
              <a:t>positive </a:t>
            </a:r>
            <a:r>
              <a:rPr lang="en-US" sz="1400" dirty="0">
                <a:solidFill>
                  <a:srgbClr val="FF0000"/>
                </a:solidFill>
                <a:latin typeface="Sitka Banner"/>
                <a:sym typeface="Wingdings" panose="05000000000000000000" pitchFamily="2" charset="2"/>
              </a:rPr>
              <a:t>1; negative 0</a:t>
            </a:r>
            <a:endParaRPr lang="en-US" sz="1400" dirty="0">
              <a:solidFill>
                <a:srgbClr val="FF0000"/>
              </a:solidFill>
              <a:latin typeface="Sitka Banner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1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" b="11307"/>
          <a:stretch/>
        </p:blipFill>
        <p:spPr bwMode="auto">
          <a:xfrm>
            <a:off x="2793650" y="1730976"/>
            <a:ext cx="5881720" cy="1243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6" t="9752" b="13300"/>
          <a:stretch/>
        </p:blipFill>
        <p:spPr bwMode="auto">
          <a:xfrm>
            <a:off x="2793651" y="3867207"/>
            <a:ext cx="5946582" cy="1024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" name="TextBox 102"/>
          <p:cNvSpPr txBox="1"/>
          <p:nvPr/>
        </p:nvSpPr>
        <p:spPr>
          <a:xfrm>
            <a:off x="6584104" y="5656991"/>
            <a:ext cx="30023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itka Banner"/>
              </a:rPr>
              <a:t>Example here is 1,0,1,0,… signal sequence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9075420" y="1337344"/>
            <a:ext cx="2799893" cy="2436613"/>
            <a:chOff x="8549239" y="1430594"/>
            <a:chExt cx="3166552" cy="324506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sharpenSoften amount="36000"/>
                      </a14:imgEffect>
                      <a14:imgEffect>
                        <a14:saturation sat="261000"/>
                      </a14:imgEffect>
                      <a14:imgEffect>
                        <a14:brightnessContrast contrast="44000"/>
                      </a14:imgEffect>
                    </a14:imgLayer>
                  </a14:imgProps>
                </a:ext>
              </a:extLst>
            </a:blip>
            <a:srcRect r="45448"/>
            <a:stretch/>
          </p:blipFill>
          <p:spPr>
            <a:xfrm>
              <a:off x="9075420" y="1946510"/>
              <a:ext cx="2061199" cy="2347276"/>
            </a:xfrm>
            <a:prstGeom prst="rect">
              <a:avLst/>
            </a:prstGeom>
          </p:spPr>
        </p:pic>
        <p:sp>
          <p:nvSpPr>
            <p:cNvPr id="8" name="Oval Callout 7"/>
            <p:cNvSpPr/>
            <p:nvPr/>
          </p:nvSpPr>
          <p:spPr>
            <a:xfrm>
              <a:off x="8549239" y="1430594"/>
              <a:ext cx="3166552" cy="3245061"/>
            </a:xfrm>
            <a:prstGeom prst="wedgeEllipseCallout">
              <a:avLst>
                <a:gd name="adj1" fmla="val -62726"/>
                <a:gd name="adj2" fmla="val 68970"/>
              </a:avLst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466320" y="1540063"/>
            <a:ext cx="185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530817" y="3336120"/>
            <a:ext cx="311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84923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194"/>
                                        </p:tgtEl>
                                      </p:cBhvr>
                                      <p:by x="15000" y="1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996 -0.05324 L -0.02499 -0.05324 C 0.03099 -0.05324 0.10011 0.01574 0.10011 0.07176 L 0.10011 0.19676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97" y="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0" grpId="0" animBg="1"/>
      <p:bldP spid="63" grpId="0"/>
      <p:bldP spid="103" grpId="0"/>
      <p:bldP spid="11" grpId="0"/>
      <p:bldP spid="4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/>
          <p:cNvCxnSpPr/>
          <p:nvPr/>
        </p:nvCxnSpPr>
        <p:spPr>
          <a:xfrm flipH="1">
            <a:off x="3842028" y="1452470"/>
            <a:ext cx="10996" cy="494113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8CE5F2-CC6A-48B5-8AA8-81F98E0CA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5F330C-AFC3-4F14-9D25-427D01FAC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/>
            <a:fld id="{8D7026E9-6606-4B7C-9DC5-0640007BDBAE}" type="slidenum">
              <a:rPr lang="en-US" smtClean="0"/>
              <a:pPr lvl="2"/>
              <a:t>25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4FD65E-9378-4715-A090-2892AF2FAA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2010AD-A40D-470A-856E-925B2C8273DE}"/>
              </a:ext>
            </a:extLst>
          </p:cNvPr>
          <p:cNvSpPr/>
          <p:nvPr/>
        </p:nvSpPr>
        <p:spPr>
          <a:xfrm>
            <a:off x="624631" y="2245433"/>
            <a:ext cx="1638300" cy="35101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Software-defined Radio Bench Modems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837BBE-4589-4FC5-A8D6-C5AEA08DB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340" y="2398112"/>
            <a:ext cx="1612024" cy="910372"/>
          </a:xfrm>
          <a:prstGeom prst="rect">
            <a:avLst/>
          </a:prstGeom>
          <a:scene3d>
            <a:camera prst="orthographicFront">
              <a:rot lat="0" lon="1080000" rev="0"/>
            </a:camera>
            <a:lightRig rig="threePt" dir="t"/>
          </a:scene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7A917E-780D-42A0-813D-E4421D91F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558" y="4416812"/>
            <a:ext cx="1619805" cy="914766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252DF0B3-85D2-43CE-A83C-2C0F9DFE4A4B}"/>
              </a:ext>
            </a:extLst>
          </p:cNvPr>
          <p:cNvSpPr/>
          <p:nvPr/>
        </p:nvSpPr>
        <p:spPr>
          <a:xfrm>
            <a:off x="4587077" y="2241991"/>
            <a:ext cx="3559205" cy="3510135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50F8F2C-C2AE-475E-9E6D-DD89880A57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3000"/>
                    </a14:imgEffect>
                    <a14:imgEffect>
                      <a14:brightnessContrast bright="21000" contrast="19000"/>
                    </a14:imgEffect>
                  </a14:imgLayer>
                </a14:imgProps>
              </a:ext>
            </a:extLst>
          </a:blip>
          <a:srcRect l="8926" t="-3856" r="26868" b="3856"/>
          <a:stretch/>
        </p:blipFill>
        <p:spPr>
          <a:xfrm rot="16041478" flipH="1">
            <a:off x="5987821" y="2201456"/>
            <a:ext cx="160989" cy="12543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09C6579-38F4-4B45-9D0F-3A8F202645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3000"/>
                    </a14:imgEffect>
                    <a14:imgEffect>
                      <a14:brightnessContrast bright="21000" contrast="19000"/>
                    </a14:imgEffect>
                  </a14:imgLayer>
                </a14:imgProps>
              </a:ext>
            </a:extLst>
          </a:blip>
          <a:srcRect l="8926" t="-3856" r="26868" b="3856"/>
          <a:stretch/>
        </p:blipFill>
        <p:spPr>
          <a:xfrm rot="16041478" flipH="1">
            <a:off x="5986595" y="4326151"/>
            <a:ext cx="161596" cy="1259083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BEA853-FD58-4CA5-974E-8550D3A24D0D}"/>
              </a:ext>
            </a:extLst>
          </p:cNvPr>
          <p:cNvCxnSpPr>
            <a:cxnSpLocks/>
          </p:cNvCxnSpPr>
          <p:nvPr/>
        </p:nvCxnSpPr>
        <p:spPr>
          <a:xfrm>
            <a:off x="4402557" y="2861644"/>
            <a:ext cx="1055164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34A4FB-4B9A-462F-8A3A-9750B924A5A9}"/>
              </a:ext>
            </a:extLst>
          </p:cNvPr>
          <p:cNvCxnSpPr>
            <a:cxnSpLocks/>
          </p:cNvCxnSpPr>
          <p:nvPr/>
        </p:nvCxnSpPr>
        <p:spPr>
          <a:xfrm flipH="1">
            <a:off x="4493342" y="5006312"/>
            <a:ext cx="907825" cy="7003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63D1709-2773-4705-AAA2-F1BCF4EDD3D9}"/>
              </a:ext>
            </a:extLst>
          </p:cNvPr>
          <p:cNvSpPr txBox="1"/>
          <p:nvPr/>
        </p:nvSpPr>
        <p:spPr>
          <a:xfrm>
            <a:off x="5409832" y="3014653"/>
            <a:ext cx="13419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itka Text" panose="02000505000000020004" pitchFamily="2" charset="0"/>
              </a:rPr>
              <a:t>Transmitter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220976-637B-4368-9205-1EA8AFA18174}"/>
              </a:ext>
            </a:extLst>
          </p:cNvPr>
          <p:cNvSpPr txBox="1"/>
          <p:nvPr/>
        </p:nvSpPr>
        <p:spPr>
          <a:xfrm>
            <a:off x="5592855" y="5131587"/>
            <a:ext cx="13419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itka Text" panose="02000505000000020004" pitchFamily="2" charset="0"/>
              </a:rPr>
              <a:t>Receiver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369E9B5-C52B-4CF5-BA99-5D79F44D84E7}"/>
              </a:ext>
            </a:extLst>
          </p:cNvPr>
          <p:cNvCxnSpPr/>
          <p:nvPr/>
        </p:nvCxnSpPr>
        <p:spPr>
          <a:xfrm flipV="1">
            <a:off x="2262931" y="2846844"/>
            <a:ext cx="971759" cy="4368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38" y="2801330"/>
            <a:ext cx="879063" cy="280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65F778-AC84-43CF-A168-25297FCB423C}"/>
              </a:ext>
            </a:extLst>
          </p:cNvPr>
          <p:cNvCxnSpPr>
            <a:cxnSpLocks/>
          </p:cNvCxnSpPr>
          <p:nvPr/>
        </p:nvCxnSpPr>
        <p:spPr>
          <a:xfrm flipH="1">
            <a:off x="2286684" y="4991753"/>
            <a:ext cx="948006" cy="2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38" y="5050726"/>
            <a:ext cx="879063" cy="280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369E9B5-C52B-4CF5-BA99-5D79F44D84E7}"/>
              </a:ext>
            </a:extLst>
          </p:cNvPr>
          <p:cNvCxnSpPr>
            <a:cxnSpLocks/>
          </p:cNvCxnSpPr>
          <p:nvPr/>
        </p:nvCxnSpPr>
        <p:spPr>
          <a:xfrm>
            <a:off x="689250" y="2073712"/>
            <a:ext cx="219404" cy="640027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Graphic 41" descr="Wi-Fi">
            <a:extLst>
              <a:ext uri="{FF2B5EF4-FFF2-40B4-BE49-F238E27FC236}">
                <a16:creationId xmlns:a16="http://schemas.microsoft.com/office/drawing/2014/main" id="{A0C36E83-8926-49ED-B3D0-239E7E0BD3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7641280" y="2852638"/>
            <a:ext cx="882261" cy="2039294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AB174CD7-3ECF-41BB-96A3-8D98767F0DFE}"/>
              </a:ext>
            </a:extLst>
          </p:cNvPr>
          <p:cNvSpPr/>
          <p:nvPr/>
        </p:nvSpPr>
        <p:spPr>
          <a:xfrm>
            <a:off x="7670448" y="4718875"/>
            <a:ext cx="836358" cy="287438"/>
          </a:xfrm>
          <a:prstGeom prst="rect">
            <a:avLst/>
          </a:prstGeom>
          <a:solidFill>
            <a:srgbClr val="BB5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Galvanic</a:t>
            </a:r>
          </a:p>
        </p:txBody>
      </p:sp>
      <p:pic>
        <p:nvPicPr>
          <p:cNvPr id="8" name="Graphic 7" descr="Wi-Fi">
            <a:extLst>
              <a:ext uri="{FF2B5EF4-FFF2-40B4-BE49-F238E27FC236}">
                <a16:creationId xmlns:a16="http://schemas.microsoft.com/office/drawing/2014/main" id="{88DAA2D1-03B8-4955-9F7A-FBF44E7BFB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6727096" y="2909994"/>
            <a:ext cx="914400" cy="197665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B4BA7CD-33F5-4ED5-867D-57C6F48B9DB1}"/>
              </a:ext>
            </a:extLst>
          </p:cNvPr>
          <p:cNvSpPr/>
          <p:nvPr/>
        </p:nvSpPr>
        <p:spPr>
          <a:xfrm>
            <a:off x="6771580" y="4718876"/>
            <a:ext cx="821040" cy="29093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Acoustic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082" y="5926414"/>
            <a:ext cx="779039" cy="369332"/>
          </a:xfrm>
          <a:prstGeom prst="rect">
            <a:avLst/>
          </a:prstGeom>
          <a:noFill/>
          <a:ln>
            <a:solidFill>
              <a:srgbClr val="00234C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52082" y="1704380"/>
            <a:ext cx="7790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0" b="2691"/>
          <a:stretch/>
        </p:blipFill>
        <p:spPr bwMode="auto">
          <a:xfrm>
            <a:off x="2297343" y="2294750"/>
            <a:ext cx="844651" cy="397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2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7313" b="3785"/>
          <a:stretch/>
        </p:blipFill>
        <p:spPr bwMode="auto">
          <a:xfrm>
            <a:off x="2300088" y="4477762"/>
            <a:ext cx="866303" cy="392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92"/>
          <a:stretch/>
        </p:blipFill>
        <p:spPr bwMode="auto">
          <a:xfrm>
            <a:off x="4422180" y="2267334"/>
            <a:ext cx="866656" cy="39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3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61"/>
          <a:stretch/>
        </p:blipFill>
        <p:spPr bwMode="auto">
          <a:xfrm>
            <a:off x="4402557" y="4452941"/>
            <a:ext cx="886279" cy="39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384498" y="3467789"/>
            <a:ext cx="594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OR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823201" y="1451610"/>
            <a:ext cx="101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Digital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496948" y="1452470"/>
            <a:ext cx="101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Analog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B4BA7CD-33F5-4ED5-867D-57C6F48B9DB1}"/>
              </a:ext>
            </a:extLst>
          </p:cNvPr>
          <p:cNvSpPr/>
          <p:nvPr/>
        </p:nvSpPr>
        <p:spPr>
          <a:xfrm>
            <a:off x="6773775" y="2744743"/>
            <a:ext cx="821040" cy="29093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Acoustic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174CD7-3ECF-41BB-96A3-8D98767F0DFE}"/>
              </a:ext>
            </a:extLst>
          </p:cNvPr>
          <p:cNvSpPr/>
          <p:nvPr/>
        </p:nvSpPr>
        <p:spPr>
          <a:xfrm>
            <a:off x="7676548" y="2749925"/>
            <a:ext cx="836358" cy="287438"/>
          </a:xfrm>
          <a:prstGeom prst="rect">
            <a:avLst/>
          </a:prstGeom>
          <a:solidFill>
            <a:srgbClr val="BB5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Galvanic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703674" y="3621404"/>
            <a:ext cx="2157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Physical-layer test environment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369E9B5-C52B-4CF5-BA99-5D79F44D84E7}"/>
              </a:ext>
            </a:extLst>
          </p:cNvPr>
          <p:cNvCxnSpPr/>
          <p:nvPr/>
        </p:nvCxnSpPr>
        <p:spPr>
          <a:xfrm flipV="1">
            <a:off x="1714500" y="2614840"/>
            <a:ext cx="650875" cy="246804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A314F44-D4DF-443D-87BF-03718F3C5B32}"/>
              </a:ext>
            </a:extLst>
          </p:cNvPr>
          <p:cNvCxnSpPr>
            <a:cxnSpLocks/>
          </p:cNvCxnSpPr>
          <p:nvPr/>
        </p:nvCxnSpPr>
        <p:spPr>
          <a:xfrm rot="10800000" flipV="1">
            <a:off x="1710999" y="4777387"/>
            <a:ext cx="650875" cy="246804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4788F14-B921-4DEC-9001-99F0DDE1BB4A}"/>
              </a:ext>
            </a:extLst>
          </p:cNvPr>
          <p:cNvCxnSpPr>
            <a:cxnSpLocks/>
          </p:cNvCxnSpPr>
          <p:nvPr/>
        </p:nvCxnSpPr>
        <p:spPr>
          <a:xfrm>
            <a:off x="689250" y="5145417"/>
            <a:ext cx="219404" cy="640027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itle 1">
            <a:extLst>
              <a:ext uri="{FF2B5EF4-FFF2-40B4-BE49-F238E27FC236}">
                <a16:creationId xmlns:a16="http://schemas.microsoft.com/office/drawing/2014/main" id="{2616BE0E-718D-4EAD-9734-752C419B0B9D}"/>
              </a:ext>
            </a:extLst>
          </p:cNvPr>
          <p:cNvSpPr txBox="1">
            <a:spLocks/>
          </p:cNvSpPr>
          <p:nvPr/>
        </p:nvSpPr>
        <p:spPr bwMode="gray">
          <a:xfrm>
            <a:off x="629587" y="266272"/>
            <a:ext cx="11268534" cy="99677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Project overview</a:t>
            </a:r>
            <a:br>
              <a:rPr lang="en-US" dirty="0"/>
            </a:br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F56BBC1-177D-4A60-AE0D-323B80A4F7F9}"/>
              </a:ext>
            </a:extLst>
          </p:cNvPr>
          <p:cNvGrpSpPr/>
          <p:nvPr/>
        </p:nvGrpSpPr>
        <p:grpSpPr>
          <a:xfrm>
            <a:off x="8563542" y="1371600"/>
            <a:ext cx="3323659" cy="4832092"/>
            <a:chOff x="8563542" y="1371600"/>
            <a:chExt cx="3323659" cy="483209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C901C4D-5649-4E10-9DF3-EBCB26C4BFF8}"/>
                </a:ext>
              </a:extLst>
            </p:cNvPr>
            <p:cNvSpPr txBox="1"/>
            <p:nvPr/>
          </p:nvSpPr>
          <p:spPr>
            <a:xfrm>
              <a:off x="8563542" y="1371600"/>
              <a:ext cx="3323659" cy="4832092"/>
            </a:xfrm>
            <a:prstGeom prst="rect">
              <a:avLst/>
            </a:prstGeom>
            <a:noFill/>
            <a:ln w="12700">
              <a:solidFill>
                <a:schemeClr val="bg2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u="sng" dirty="0"/>
                <a:t>Presentation outline:</a:t>
              </a:r>
            </a:p>
            <a:p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Develop library of SW-defined radio modems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Build infrastructure for physical-layer testing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Collect test result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Summary and Possible Project Extension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  <p:sp>
          <p:nvSpPr>
            <p:cNvPr id="59" name="Half Frame 58">
              <a:extLst>
                <a:ext uri="{FF2B5EF4-FFF2-40B4-BE49-F238E27FC236}">
                  <a16:creationId xmlns:a16="http://schemas.microsoft.com/office/drawing/2014/main" id="{18B1E4D4-E911-42E3-BA42-9D1E4EFE5DD2}"/>
                </a:ext>
              </a:extLst>
            </p:cNvPr>
            <p:cNvSpPr/>
            <p:nvPr/>
          </p:nvSpPr>
          <p:spPr>
            <a:xfrm>
              <a:off x="8563542" y="1371600"/>
              <a:ext cx="328921" cy="1026511"/>
            </a:xfrm>
            <a:prstGeom prst="halfFram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858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/>
          <p:cNvCxnSpPr/>
          <p:nvPr/>
        </p:nvCxnSpPr>
        <p:spPr>
          <a:xfrm flipH="1">
            <a:off x="3842028" y="1452470"/>
            <a:ext cx="10996" cy="494113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8CE5F2-CC6A-48B5-8AA8-81F98E0CA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5F330C-AFC3-4F14-9D25-427D01FAC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/>
            <a:fld id="{8D7026E9-6606-4B7C-9DC5-0640007BDBAE}" type="slidenum">
              <a:rPr lang="en-US" smtClean="0"/>
              <a:pPr lvl="2"/>
              <a:t>26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4FD65E-9378-4715-A090-2892AF2FAA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2010AD-A40D-470A-856E-925B2C8273DE}"/>
              </a:ext>
            </a:extLst>
          </p:cNvPr>
          <p:cNvSpPr/>
          <p:nvPr/>
        </p:nvSpPr>
        <p:spPr>
          <a:xfrm>
            <a:off x="624631" y="2245433"/>
            <a:ext cx="1638300" cy="351013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Software-defined Radio Bench Modems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837BBE-4589-4FC5-A8D6-C5AEA08DBD7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3014340" y="2398112"/>
            <a:ext cx="1612024" cy="910372"/>
          </a:xfrm>
          <a:prstGeom prst="rect">
            <a:avLst/>
          </a:prstGeom>
          <a:scene3d>
            <a:camera prst="orthographicFront">
              <a:rot lat="0" lon="1080000" rev="0"/>
            </a:camera>
            <a:lightRig rig="threePt" dir="t"/>
          </a:scene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7A917E-780D-42A0-813D-E4421D91F3F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3006558" y="4416812"/>
            <a:ext cx="1619805" cy="914766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252DF0B3-85D2-43CE-A83C-2C0F9DFE4A4B}"/>
              </a:ext>
            </a:extLst>
          </p:cNvPr>
          <p:cNvSpPr/>
          <p:nvPr/>
        </p:nvSpPr>
        <p:spPr>
          <a:xfrm>
            <a:off x="4587077" y="2241991"/>
            <a:ext cx="3559205" cy="3510135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50F8F2C-C2AE-475E-9E6D-DD89880A57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3000"/>
                    </a14:imgEffect>
                    <a14:imgEffect>
                      <a14:brightnessContrast bright="21000" contrast="19000"/>
                    </a14:imgEffect>
                  </a14:imgLayer>
                </a14:imgProps>
              </a:ext>
            </a:extLst>
          </a:blip>
          <a:srcRect l="8926" t="-3856" r="26868" b="3856"/>
          <a:stretch/>
        </p:blipFill>
        <p:spPr>
          <a:xfrm rot="16041478" flipH="1">
            <a:off x="5987821" y="2201456"/>
            <a:ext cx="160989" cy="12543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09C6579-38F4-4B45-9D0F-3A8F202645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3000"/>
                    </a14:imgEffect>
                    <a14:imgEffect>
                      <a14:brightnessContrast bright="21000" contrast="19000"/>
                    </a14:imgEffect>
                  </a14:imgLayer>
                </a14:imgProps>
              </a:ext>
            </a:extLst>
          </a:blip>
          <a:srcRect l="8926" t="-3856" r="26868" b="3856"/>
          <a:stretch/>
        </p:blipFill>
        <p:spPr>
          <a:xfrm rot="16041478" flipH="1">
            <a:off x="5986595" y="4326151"/>
            <a:ext cx="161596" cy="1259083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BEA853-FD58-4CA5-974E-8550D3A24D0D}"/>
              </a:ext>
            </a:extLst>
          </p:cNvPr>
          <p:cNvCxnSpPr>
            <a:cxnSpLocks/>
          </p:cNvCxnSpPr>
          <p:nvPr/>
        </p:nvCxnSpPr>
        <p:spPr>
          <a:xfrm>
            <a:off x="4402557" y="2861644"/>
            <a:ext cx="1055164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34A4FB-4B9A-462F-8A3A-9750B924A5A9}"/>
              </a:ext>
            </a:extLst>
          </p:cNvPr>
          <p:cNvCxnSpPr>
            <a:cxnSpLocks/>
          </p:cNvCxnSpPr>
          <p:nvPr/>
        </p:nvCxnSpPr>
        <p:spPr>
          <a:xfrm flipH="1">
            <a:off x="4493342" y="5006312"/>
            <a:ext cx="907825" cy="7003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63D1709-2773-4705-AAA2-F1BCF4EDD3D9}"/>
              </a:ext>
            </a:extLst>
          </p:cNvPr>
          <p:cNvSpPr txBox="1"/>
          <p:nvPr/>
        </p:nvSpPr>
        <p:spPr>
          <a:xfrm>
            <a:off x="5409832" y="3014653"/>
            <a:ext cx="13419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itka Text" panose="02000505000000020004" pitchFamily="2" charset="0"/>
              </a:rPr>
              <a:t>Transmitter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220976-637B-4368-9205-1EA8AFA18174}"/>
              </a:ext>
            </a:extLst>
          </p:cNvPr>
          <p:cNvSpPr txBox="1"/>
          <p:nvPr/>
        </p:nvSpPr>
        <p:spPr>
          <a:xfrm>
            <a:off x="5592855" y="5131587"/>
            <a:ext cx="13419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itka Text" panose="02000505000000020004" pitchFamily="2" charset="0"/>
              </a:rPr>
              <a:t>Receiver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369E9B5-C52B-4CF5-BA99-5D79F44D84E7}"/>
              </a:ext>
            </a:extLst>
          </p:cNvPr>
          <p:cNvCxnSpPr/>
          <p:nvPr/>
        </p:nvCxnSpPr>
        <p:spPr>
          <a:xfrm flipV="1">
            <a:off x="2262931" y="2846844"/>
            <a:ext cx="971759" cy="4368"/>
          </a:xfrm>
          <a:prstGeom prst="straightConnector1">
            <a:avLst/>
          </a:prstGeom>
          <a:ln w="31750">
            <a:solidFill>
              <a:schemeClr val="bg1">
                <a:lumMod val="8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38" y="2801330"/>
            <a:ext cx="879063" cy="280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65F778-AC84-43CF-A168-25297FCB423C}"/>
              </a:ext>
            </a:extLst>
          </p:cNvPr>
          <p:cNvCxnSpPr>
            <a:cxnSpLocks/>
          </p:cNvCxnSpPr>
          <p:nvPr/>
        </p:nvCxnSpPr>
        <p:spPr>
          <a:xfrm flipH="1">
            <a:off x="2286684" y="4991753"/>
            <a:ext cx="948006" cy="2"/>
          </a:xfrm>
          <a:prstGeom prst="straightConnector1">
            <a:avLst/>
          </a:prstGeom>
          <a:ln w="31750">
            <a:solidFill>
              <a:schemeClr val="bg1">
                <a:lumMod val="8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38" y="5050726"/>
            <a:ext cx="879063" cy="280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369E9B5-C52B-4CF5-BA99-5D79F44D84E7}"/>
              </a:ext>
            </a:extLst>
          </p:cNvPr>
          <p:cNvCxnSpPr>
            <a:cxnSpLocks/>
          </p:cNvCxnSpPr>
          <p:nvPr/>
        </p:nvCxnSpPr>
        <p:spPr>
          <a:xfrm>
            <a:off x="689250" y="2073712"/>
            <a:ext cx="219404" cy="640027"/>
          </a:xfrm>
          <a:prstGeom prst="straightConnector1">
            <a:avLst/>
          </a:prstGeom>
          <a:ln w="31750">
            <a:solidFill>
              <a:schemeClr val="bg1">
                <a:lumMod val="8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Graphic 41" descr="Wi-Fi">
            <a:extLst>
              <a:ext uri="{FF2B5EF4-FFF2-40B4-BE49-F238E27FC236}">
                <a16:creationId xmlns:a16="http://schemas.microsoft.com/office/drawing/2014/main" id="{A0C36E83-8926-49ED-B3D0-239E7E0BD3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7641280" y="2852638"/>
            <a:ext cx="882261" cy="2039294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AB174CD7-3ECF-41BB-96A3-8D98767F0DFE}"/>
              </a:ext>
            </a:extLst>
          </p:cNvPr>
          <p:cNvSpPr/>
          <p:nvPr/>
        </p:nvSpPr>
        <p:spPr>
          <a:xfrm>
            <a:off x="7670448" y="4718875"/>
            <a:ext cx="836358" cy="287438"/>
          </a:xfrm>
          <a:prstGeom prst="rect">
            <a:avLst/>
          </a:prstGeom>
          <a:solidFill>
            <a:srgbClr val="BB5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Galvanic</a:t>
            </a:r>
          </a:p>
        </p:txBody>
      </p:sp>
      <p:pic>
        <p:nvPicPr>
          <p:cNvPr id="8" name="Graphic 7" descr="Wi-Fi">
            <a:extLst>
              <a:ext uri="{FF2B5EF4-FFF2-40B4-BE49-F238E27FC236}">
                <a16:creationId xmlns:a16="http://schemas.microsoft.com/office/drawing/2014/main" id="{88DAA2D1-03B8-4955-9F7A-FBF44E7BFB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6727096" y="2909994"/>
            <a:ext cx="914400" cy="197665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B4BA7CD-33F5-4ED5-867D-57C6F48B9DB1}"/>
              </a:ext>
            </a:extLst>
          </p:cNvPr>
          <p:cNvSpPr/>
          <p:nvPr/>
        </p:nvSpPr>
        <p:spPr>
          <a:xfrm>
            <a:off x="6771580" y="4718876"/>
            <a:ext cx="821040" cy="29093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Acoustic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082" y="5926414"/>
            <a:ext cx="779039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Data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52082" y="1704380"/>
            <a:ext cx="779039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Data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0" b="2691"/>
          <a:stretch/>
        </p:blipFill>
        <p:spPr bwMode="auto">
          <a:xfrm>
            <a:off x="2297343" y="2294750"/>
            <a:ext cx="844651" cy="397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2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7313" b="3785"/>
          <a:stretch/>
        </p:blipFill>
        <p:spPr bwMode="auto">
          <a:xfrm>
            <a:off x="2300088" y="4477762"/>
            <a:ext cx="866303" cy="392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92"/>
          <a:stretch/>
        </p:blipFill>
        <p:spPr bwMode="auto">
          <a:xfrm>
            <a:off x="4422180" y="2267334"/>
            <a:ext cx="866656" cy="39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3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61"/>
          <a:stretch/>
        </p:blipFill>
        <p:spPr bwMode="auto">
          <a:xfrm>
            <a:off x="4402557" y="4452941"/>
            <a:ext cx="886279" cy="39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384498" y="3467789"/>
            <a:ext cx="594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OR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823201" y="1451610"/>
            <a:ext cx="101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Digital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496948" y="1452470"/>
            <a:ext cx="101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Analog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B4BA7CD-33F5-4ED5-867D-57C6F48B9DB1}"/>
              </a:ext>
            </a:extLst>
          </p:cNvPr>
          <p:cNvSpPr/>
          <p:nvPr/>
        </p:nvSpPr>
        <p:spPr>
          <a:xfrm>
            <a:off x="6773775" y="2744743"/>
            <a:ext cx="821040" cy="29093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Acoustic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174CD7-3ECF-41BB-96A3-8D98767F0DFE}"/>
              </a:ext>
            </a:extLst>
          </p:cNvPr>
          <p:cNvSpPr/>
          <p:nvPr/>
        </p:nvSpPr>
        <p:spPr>
          <a:xfrm>
            <a:off x="7676548" y="2749925"/>
            <a:ext cx="836358" cy="287438"/>
          </a:xfrm>
          <a:prstGeom prst="rect">
            <a:avLst/>
          </a:prstGeom>
          <a:solidFill>
            <a:srgbClr val="BB5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Galvanic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703674" y="3621404"/>
            <a:ext cx="2157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Physical-layer test environment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369E9B5-C52B-4CF5-BA99-5D79F44D84E7}"/>
              </a:ext>
            </a:extLst>
          </p:cNvPr>
          <p:cNvCxnSpPr/>
          <p:nvPr/>
        </p:nvCxnSpPr>
        <p:spPr>
          <a:xfrm flipV="1">
            <a:off x="1714500" y="2614840"/>
            <a:ext cx="650875" cy="246804"/>
          </a:xfrm>
          <a:prstGeom prst="straightConnector1">
            <a:avLst/>
          </a:prstGeom>
          <a:ln w="31750">
            <a:solidFill>
              <a:schemeClr val="bg1">
                <a:lumMod val="8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A314F44-D4DF-443D-87BF-03718F3C5B32}"/>
              </a:ext>
            </a:extLst>
          </p:cNvPr>
          <p:cNvCxnSpPr>
            <a:cxnSpLocks/>
          </p:cNvCxnSpPr>
          <p:nvPr/>
        </p:nvCxnSpPr>
        <p:spPr>
          <a:xfrm rot="10800000" flipV="1">
            <a:off x="1710999" y="4777387"/>
            <a:ext cx="650875" cy="246804"/>
          </a:xfrm>
          <a:prstGeom prst="straightConnector1">
            <a:avLst/>
          </a:prstGeom>
          <a:ln w="31750">
            <a:solidFill>
              <a:schemeClr val="bg1">
                <a:lumMod val="8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4788F14-B921-4DEC-9001-99F0DDE1BB4A}"/>
              </a:ext>
            </a:extLst>
          </p:cNvPr>
          <p:cNvCxnSpPr>
            <a:cxnSpLocks/>
          </p:cNvCxnSpPr>
          <p:nvPr/>
        </p:nvCxnSpPr>
        <p:spPr>
          <a:xfrm>
            <a:off x="689250" y="5145417"/>
            <a:ext cx="219404" cy="640027"/>
          </a:xfrm>
          <a:prstGeom prst="straightConnector1">
            <a:avLst/>
          </a:prstGeom>
          <a:ln w="31750">
            <a:solidFill>
              <a:schemeClr val="bg1">
                <a:lumMod val="85000"/>
              </a:schemeClr>
            </a:solidFill>
            <a:headEnd type="none"/>
            <a:tailEnd type="triangle" w="lg" len="lg"/>
          </a:ln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itle 1">
            <a:extLst>
              <a:ext uri="{FF2B5EF4-FFF2-40B4-BE49-F238E27FC236}">
                <a16:creationId xmlns:a16="http://schemas.microsoft.com/office/drawing/2014/main" id="{FFA10A64-A672-4D7C-9DB5-610A06DB4E9F}"/>
              </a:ext>
            </a:extLst>
          </p:cNvPr>
          <p:cNvSpPr txBox="1">
            <a:spLocks/>
          </p:cNvSpPr>
          <p:nvPr/>
        </p:nvSpPr>
        <p:spPr bwMode="gray">
          <a:xfrm>
            <a:off x="629587" y="266272"/>
            <a:ext cx="11268534" cy="99677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Project overview</a:t>
            </a:r>
            <a:br>
              <a:rPr lang="en-US" dirty="0"/>
            </a:br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10A8F2C-51A8-4370-8E9C-5703CC976D8D}"/>
              </a:ext>
            </a:extLst>
          </p:cNvPr>
          <p:cNvGrpSpPr/>
          <p:nvPr/>
        </p:nvGrpSpPr>
        <p:grpSpPr>
          <a:xfrm>
            <a:off x="8563542" y="1371600"/>
            <a:ext cx="3323659" cy="4832092"/>
            <a:chOff x="8563542" y="1371600"/>
            <a:chExt cx="3323659" cy="483209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46DEC1-F17B-489B-BC67-EBC5F2D6E332}"/>
                </a:ext>
              </a:extLst>
            </p:cNvPr>
            <p:cNvSpPr txBox="1"/>
            <p:nvPr/>
          </p:nvSpPr>
          <p:spPr>
            <a:xfrm>
              <a:off x="8563542" y="1371600"/>
              <a:ext cx="3323659" cy="4832092"/>
            </a:xfrm>
            <a:prstGeom prst="rect">
              <a:avLst/>
            </a:prstGeom>
            <a:noFill/>
            <a:ln w="12700">
              <a:solidFill>
                <a:schemeClr val="bg2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u="sng" dirty="0"/>
                <a:t>Presentation outline:</a:t>
              </a:r>
            </a:p>
            <a:p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Develop library of SW-defined radio modems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Build infrastructure for physical-layer testing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Collect test result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Summary and Possible Project Extension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  <p:sp>
          <p:nvSpPr>
            <p:cNvPr id="59" name="Half Frame 58">
              <a:extLst>
                <a:ext uri="{FF2B5EF4-FFF2-40B4-BE49-F238E27FC236}">
                  <a16:creationId xmlns:a16="http://schemas.microsoft.com/office/drawing/2014/main" id="{1A7F177D-41C6-4EA9-85E0-51C1D9369D3F}"/>
                </a:ext>
              </a:extLst>
            </p:cNvPr>
            <p:cNvSpPr/>
            <p:nvPr/>
          </p:nvSpPr>
          <p:spPr>
            <a:xfrm>
              <a:off x="8563542" y="1371600"/>
              <a:ext cx="328921" cy="1026511"/>
            </a:xfrm>
            <a:prstGeom prst="halfFram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062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624164" y="1699786"/>
            <a:ext cx="5823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/>
              <a:t>Distance: 40mm – 200 mm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24166" y="1705373"/>
            <a:ext cx="10984321" cy="183284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624162" y="3598131"/>
            <a:ext cx="10984325" cy="1492957"/>
            <a:chOff x="624162" y="2167478"/>
            <a:chExt cx="11351529" cy="1812046"/>
          </a:xfrm>
        </p:grpSpPr>
        <p:sp>
          <p:nvSpPr>
            <p:cNvPr id="48" name="TextBox 47"/>
            <p:cNvSpPr txBox="1"/>
            <p:nvPr/>
          </p:nvSpPr>
          <p:spPr>
            <a:xfrm>
              <a:off x="624162" y="2167480"/>
              <a:ext cx="5783215" cy="709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sz="1400" dirty="0"/>
                <a:t>Orientation:</a:t>
              </a:r>
            </a:p>
            <a:p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24163" y="2167478"/>
              <a:ext cx="11351528" cy="1812046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D32BF77-3453-4419-A176-F356C778F9E9}"/>
              </a:ext>
            </a:extLst>
          </p:cNvPr>
          <p:cNvGrpSpPr/>
          <p:nvPr/>
        </p:nvGrpSpPr>
        <p:grpSpPr>
          <a:xfrm>
            <a:off x="735209" y="2008665"/>
            <a:ext cx="11046440" cy="1483332"/>
            <a:chOff x="763929" y="1926746"/>
            <a:chExt cx="11046440" cy="1483332"/>
          </a:xfrm>
        </p:grpSpPr>
        <p:pic>
          <p:nvPicPr>
            <p:cNvPr id="9" name="Picture 10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839"/>
            <a:stretch/>
          </p:blipFill>
          <p:spPr bwMode="auto">
            <a:xfrm>
              <a:off x="1324659" y="2062097"/>
              <a:ext cx="1524428" cy="1347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9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01" b="17973"/>
            <a:stretch/>
          </p:blipFill>
          <p:spPr bwMode="auto">
            <a:xfrm>
              <a:off x="4375613" y="2077239"/>
              <a:ext cx="1552919" cy="1332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1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029"/>
            <a:stretch/>
          </p:blipFill>
          <p:spPr bwMode="auto">
            <a:xfrm>
              <a:off x="9598900" y="2056002"/>
              <a:ext cx="1561215" cy="135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763929" y="1965769"/>
              <a:ext cx="736544" cy="58627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Sitka Banner"/>
                </a:rPr>
                <a:t>Right Atrium (RA)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789789" y="1968026"/>
              <a:ext cx="792480" cy="64633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Sitka Banner"/>
                </a:rPr>
                <a:t>Right Ventricle (RV)</a:t>
              </a:r>
            </a:p>
          </p:txBody>
        </p:sp>
        <p:cxnSp>
          <p:nvCxnSpPr>
            <p:cNvPr id="6" name="Straight Connector 5"/>
            <p:cNvCxnSpPr>
              <a:cxnSpLocks/>
              <a:stCxn id="13" idx="2"/>
            </p:cNvCxnSpPr>
            <p:nvPr/>
          </p:nvCxnSpPr>
          <p:spPr>
            <a:xfrm>
              <a:off x="1132201" y="2552043"/>
              <a:ext cx="924406" cy="56215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cxnSpLocks/>
              <a:stCxn id="14" idx="2"/>
            </p:cNvCxnSpPr>
            <p:nvPr/>
          </p:nvCxnSpPr>
          <p:spPr>
            <a:xfrm flipH="1">
              <a:off x="2356209" y="2614357"/>
              <a:ext cx="829820" cy="552995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866356" y="1969548"/>
              <a:ext cx="599203" cy="41876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Sitka Banner"/>
                </a:rPr>
                <a:t>BM chest</a:t>
              </a:r>
            </a:p>
          </p:txBody>
        </p:sp>
        <p:cxnSp>
          <p:nvCxnSpPr>
            <p:cNvPr id="21" name="Straight Connector 20"/>
            <p:cNvCxnSpPr>
              <a:cxnSpLocks/>
              <a:stCxn id="20" idx="2"/>
            </p:cNvCxnSpPr>
            <p:nvPr/>
          </p:nvCxnSpPr>
          <p:spPr>
            <a:xfrm>
              <a:off x="4165958" y="2388315"/>
              <a:ext cx="876733" cy="435287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11151632" y="1930371"/>
              <a:ext cx="658737" cy="27699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Sitka Banner"/>
                </a:rPr>
                <a:t>S-ICD</a:t>
              </a:r>
            </a:p>
          </p:txBody>
        </p:sp>
        <p:cxnSp>
          <p:nvCxnSpPr>
            <p:cNvPr id="25" name="Straight Connector 24"/>
            <p:cNvCxnSpPr>
              <a:cxnSpLocks/>
              <a:stCxn id="23" idx="2"/>
            </p:cNvCxnSpPr>
            <p:nvPr/>
          </p:nvCxnSpPr>
          <p:spPr>
            <a:xfrm flipH="1">
              <a:off x="10806234" y="2207370"/>
              <a:ext cx="674767" cy="81889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Arrow: Left-Right 27">
              <a:extLst>
                <a:ext uri="{FF2B5EF4-FFF2-40B4-BE49-F238E27FC236}">
                  <a16:creationId xmlns:a16="http://schemas.microsoft.com/office/drawing/2014/main" id="{C147FA07-19BD-4CA0-B004-14A66775786D}"/>
                </a:ext>
              </a:extLst>
            </p:cNvPr>
            <p:cNvSpPr/>
            <p:nvPr/>
          </p:nvSpPr>
          <p:spPr>
            <a:xfrm>
              <a:off x="1500473" y="1999048"/>
              <a:ext cx="1289315" cy="466679"/>
            </a:xfrm>
            <a:prstGeom prst="leftRightArrow">
              <a:avLst/>
            </a:prstGeom>
            <a:solidFill>
              <a:srgbClr val="7CB2BB"/>
            </a:solidFill>
            <a:ln>
              <a:solidFill>
                <a:srgbClr val="0C8C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~70mm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C98C6C5-7BE9-412A-AA22-F03D0B537914}"/>
                </a:ext>
              </a:extLst>
            </p:cNvPr>
            <p:cNvSpPr txBox="1"/>
            <p:nvPr/>
          </p:nvSpPr>
          <p:spPr>
            <a:xfrm>
              <a:off x="5764686" y="1958419"/>
              <a:ext cx="792480" cy="64633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Sitka Banner"/>
                </a:rPr>
                <a:t>Right Ventricle (RV)</a:t>
              </a:r>
            </a:p>
          </p:txBody>
        </p:sp>
        <p:sp>
          <p:nvSpPr>
            <p:cNvPr id="44" name="Arrow: Left-Right 43">
              <a:extLst>
                <a:ext uri="{FF2B5EF4-FFF2-40B4-BE49-F238E27FC236}">
                  <a16:creationId xmlns:a16="http://schemas.microsoft.com/office/drawing/2014/main" id="{686FC3B1-B7C4-4CFE-BDBB-0D3807EC0460}"/>
                </a:ext>
              </a:extLst>
            </p:cNvPr>
            <p:cNvSpPr/>
            <p:nvPr/>
          </p:nvSpPr>
          <p:spPr>
            <a:xfrm>
              <a:off x="4475371" y="1960727"/>
              <a:ext cx="1289315" cy="466679"/>
            </a:xfrm>
            <a:prstGeom prst="leftRightArrow">
              <a:avLst/>
            </a:prstGeom>
            <a:solidFill>
              <a:srgbClr val="7CB2BB"/>
            </a:solidFill>
            <a:ln>
              <a:solidFill>
                <a:srgbClr val="0C8C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~140mm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B7B4958-08AB-404D-B2E9-6C32EFAC6D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05806" y="2603163"/>
              <a:ext cx="829820" cy="564189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C5FDA19-5170-4A4B-8553-D59E13C0621D}"/>
                </a:ext>
              </a:extLst>
            </p:cNvPr>
            <p:cNvSpPr txBox="1"/>
            <p:nvPr/>
          </p:nvSpPr>
          <p:spPr>
            <a:xfrm>
              <a:off x="6776094" y="1954117"/>
              <a:ext cx="792480" cy="64633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Sitka Banner"/>
                </a:rPr>
                <a:t>Right Atrium (RA)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7D30AF5-25D9-408B-8ACA-2CC2103FC32A}"/>
                </a:ext>
              </a:extLst>
            </p:cNvPr>
            <p:cNvSpPr txBox="1"/>
            <p:nvPr/>
          </p:nvSpPr>
          <p:spPr>
            <a:xfrm>
              <a:off x="6486681" y="2168021"/>
              <a:ext cx="4096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Or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815C2CE-F4FB-497C-B9C4-896DFF2719D0}"/>
                </a:ext>
              </a:extLst>
            </p:cNvPr>
            <p:cNvSpPr txBox="1"/>
            <p:nvPr/>
          </p:nvSpPr>
          <p:spPr>
            <a:xfrm>
              <a:off x="8023444" y="1931048"/>
              <a:ext cx="792480" cy="64633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Sitka Banner"/>
                </a:rPr>
                <a:t>Right Ventricle (RV)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2C1D0FE-6C20-4F00-82A0-CDC1C87FB350}"/>
                </a:ext>
              </a:extLst>
            </p:cNvPr>
            <p:cNvSpPr txBox="1"/>
            <p:nvPr/>
          </p:nvSpPr>
          <p:spPr>
            <a:xfrm>
              <a:off x="9034852" y="1926746"/>
              <a:ext cx="792480" cy="64633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Sitka Banner"/>
                </a:rPr>
                <a:t>Right Atrium (RA)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D8F908D-A31F-4CA9-A047-804739734E7B}"/>
                </a:ext>
              </a:extLst>
            </p:cNvPr>
            <p:cNvSpPr txBox="1"/>
            <p:nvPr/>
          </p:nvSpPr>
          <p:spPr>
            <a:xfrm>
              <a:off x="8745439" y="2140650"/>
              <a:ext cx="4096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Or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F92AB53-EE0A-48D7-9DA6-957611FF6DB7}"/>
                </a:ext>
              </a:extLst>
            </p:cNvPr>
            <p:cNvCxnSpPr>
              <a:cxnSpLocks/>
              <a:stCxn id="52" idx="2"/>
            </p:cNvCxnSpPr>
            <p:nvPr/>
          </p:nvCxnSpPr>
          <p:spPr>
            <a:xfrm>
              <a:off x="8419684" y="2577379"/>
              <a:ext cx="1942689" cy="419461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Arrow: Left-Right 59">
              <a:extLst>
                <a:ext uri="{FF2B5EF4-FFF2-40B4-BE49-F238E27FC236}">
                  <a16:creationId xmlns:a16="http://schemas.microsoft.com/office/drawing/2014/main" id="{BA3AA35C-E5E8-4EA2-9DC0-0CBD4A83A2B5}"/>
                </a:ext>
              </a:extLst>
            </p:cNvPr>
            <p:cNvSpPr/>
            <p:nvPr/>
          </p:nvSpPr>
          <p:spPr>
            <a:xfrm>
              <a:off x="9844629" y="1957313"/>
              <a:ext cx="1289315" cy="466679"/>
            </a:xfrm>
            <a:prstGeom prst="leftRightArrow">
              <a:avLst/>
            </a:prstGeom>
            <a:solidFill>
              <a:srgbClr val="7CB2BB"/>
            </a:solidFill>
            <a:ln>
              <a:solidFill>
                <a:srgbClr val="0C8C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~130mm</a:t>
              </a:r>
            </a:p>
          </p:txBody>
        </p: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EE0B48C9-A649-4007-8013-16D5B22EEDC5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" t="16316"/>
          <a:stretch/>
        </p:blipFill>
        <p:spPr bwMode="auto">
          <a:xfrm>
            <a:off x="2927150" y="3654514"/>
            <a:ext cx="5441777" cy="1383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Picture 57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5FEF43A6-9634-4794-86B3-C533208A29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093" y="5259965"/>
            <a:ext cx="1334730" cy="104998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BDC40F80-A864-4DB5-8A91-C3FDBD145344}"/>
              </a:ext>
            </a:extLst>
          </p:cNvPr>
          <p:cNvSpPr txBox="1"/>
          <p:nvPr/>
        </p:nvSpPr>
        <p:spPr>
          <a:xfrm>
            <a:off x="2932092" y="5218380"/>
            <a:ext cx="153318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Skin Simulation: </a:t>
            </a:r>
            <a:r>
              <a:rPr lang="en-US" sz="1100" dirty="0"/>
              <a:t>Anechoic chamber (container surrounded by anechoic foam)</a:t>
            </a:r>
          </a:p>
        </p:txBody>
      </p:sp>
      <p:pic>
        <p:nvPicPr>
          <p:cNvPr id="62" name="Picture 61" descr="A close up of a glass&#10;&#10;Description generated with high confidence">
            <a:extLst>
              <a:ext uri="{FF2B5EF4-FFF2-40B4-BE49-F238E27FC236}">
                <a16:creationId xmlns:a16="http://schemas.microsoft.com/office/drawing/2014/main" id="{4DB6D7A6-FA01-4F15-8C29-21913140C83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56" t="13425" r="878" b="6669"/>
          <a:stretch/>
        </p:blipFill>
        <p:spPr>
          <a:xfrm>
            <a:off x="7686996" y="5230608"/>
            <a:ext cx="615455" cy="1065792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EC65995C-8F94-4E44-AADB-9080BAC96905}"/>
              </a:ext>
            </a:extLst>
          </p:cNvPr>
          <p:cNvSpPr txBox="1"/>
          <p:nvPr/>
        </p:nvSpPr>
        <p:spPr>
          <a:xfrm>
            <a:off x="6109863" y="5201956"/>
            <a:ext cx="16571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Body Fluid Simulation: </a:t>
            </a:r>
          </a:p>
          <a:p>
            <a:r>
              <a:rPr lang="en-US" sz="1100" dirty="0"/>
              <a:t>Saline concentration = 2.0g/L; Conductivity 2.85mS/cm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5DA56CCD-BA12-4F6F-9842-1F0ADC56523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2" t="5961" r="19345" b="9528"/>
          <a:stretch/>
        </p:blipFill>
        <p:spPr>
          <a:xfrm>
            <a:off x="10142345" y="5178089"/>
            <a:ext cx="1137303" cy="1019299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FE047FB5-678B-4ABE-A44E-879198A1A774}"/>
              </a:ext>
            </a:extLst>
          </p:cNvPr>
          <p:cNvSpPr txBox="1"/>
          <p:nvPr/>
        </p:nvSpPr>
        <p:spPr>
          <a:xfrm>
            <a:off x="8970032" y="5218380"/>
            <a:ext cx="165715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Air in lungs Simulation: </a:t>
            </a:r>
          </a:p>
          <a:p>
            <a:r>
              <a:rPr lang="en-US" sz="1100" dirty="0"/>
              <a:t>Using Balloon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1F442B-9A72-4520-A906-85D7BA98CD86}"/>
              </a:ext>
            </a:extLst>
          </p:cNvPr>
          <p:cNvSpPr txBox="1"/>
          <p:nvPr/>
        </p:nvSpPr>
        <p:spPr>
          <a:xfrm>
            <a:off x="10722177" y="4121647"/>
            <a:ext cx="8863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only needed in S-ICD case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0FEBE36B-B30E-4C8A-B5C1-E92E63C1BE05}"/>
              </a:ext>
            </a:extLst>
          </p:cNvPr>
          <p:cNvSpPr/>
          <p:nvPr/>
        </p:nvSpPr>
        <p:spPr>
          <a:xfrm>
            <a:off x="7801925" y="1853674"/>
            <a:ext cx="4164637" cy="18008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5A96115-67A2-4EF1-A8A4-C4FEFB8BB86D}"/>
              </a:ext>
            </a:extLst>
          </p:cNvPr>
          <p:cNvSpPr txBox="1"/>
          <p:nvPr/>
        </p:nvSpPr>
        <p:spPr>
          <a:xfrm>
            <a:off x="7984509" y="5382511"/>
            <a:ext cx="4981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salt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24166" y="1357319"/>
            <a:ext cx="3280857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BAN Testing Parameters: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142345" y="6197388"/>
            <a:ext cx="2052830" cy="660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24161" y="5190681"/>
            <a:ext cx="5783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/>
              <a:t>Transmission Media: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624164" y="5157029"/>
            <a:ext cx="10984323" cy="130819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369E9B5-C52B-4CF5-BA99-5D79F44D84E7}"/>
              </a:ext>
            </a:extLst>
          </p:cNvPr>
          <p:cNvCxnSpPr/>
          <p:nvPr/>
        </p:nvCxnSpPr>
        <p:spPr>
          <a:xfrm flipV="1">
            <a:off x="10333653" y="3654515"/>
            <a:ext cx="0" cy="1605450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itle 1">
            <a:extLst>
              <a:ext uri="{FF2B5EF4-FFF2-40B4-BE49-F238E27FC236}">
                <a16:creationId xmlns:a16="http://schemas.microsoft.com/office/drawing/2014/main" id="{13D51AC1-A947-48DB-8AD2-05641A8EAAA0}"/>
              </a:ext>
            </a:extLst>
          </p:cNvPr>
          <p:cNvSpPr txBox="1">
            <a:spLocks/>
          </p:cNvSpPr>
          <p:nvPr/>
        </p:nvSpPr>
        <p:spPr bwMode="gray">
          <a:xfrm>
            <a:off x="629587" y="266272"/>
            <a:ext cx="11268534" cy="99677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Physical testing environment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16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4000"/>
                    </a14:imgEffect>
                    <a14:imgEffect>
                      <a14:brightnessContrast bright="-7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057" r="2292" b="2645"/>
          <a:stretch/>
        </p:blipFill>
        <p:spPr>
          <a:xfrm rot="16200000">
            <a:off x="8338828" y="3209807"/>
            <a:ext cx="2438003" cy="2454917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BD4B02-388E-40C9-B4EE-E0A8D9BD2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/>
            <a:fld id="{8D7026E9-6606-4B7C-9DC5-0640007BDBAE}" type="slidenum">
              <a:rPr lang="en-US" smtClean="0"/>
              <a:pPr lvl="2"/>
              <a:t>28</a:t>
            </a:fld>
            <a:endParaRPr lang="en-US" dirty="0"/>
          </a:p>
        </p:txBody>
      </p:sp>
      <p:pic>
        <p:nvPicPr>
          <p:cNvPr id="17" name="Picture 16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B7774A60-6ABA-413B-904A-24E5875FCF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87" y="1899394"/>
            <a:ext cx="6326402" cy="407878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EE75B54-82E6-4B26-AB4F-31BCD575DD5F}"/>
              </a:ext>
            </a:extLst>
          </p:cNvPr>
          <p:cNvSpPr/>
          <p:nvPr/>
        </p:nvSpPr>
        <p:spPr>
          <a:xfrm>
            <a:off x="9216968" y="3449174"/>
            <a:ext cx="674254" cy="20227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4167" y="1357319"/>
            <a:ext cx="3852830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Device positioning fixture: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70098" y="2055855"/>
            <a:ext cx="2131236" cy="5232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Enables stable device positioning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30371" y="2757200"/>
            <a:ext cx="2482457" cy="3077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Actual use in saline tank</a:t>
            </a:r>
          </a:p>
        </p:txBody>
      </p:sp>
      <p:sp>
        <p:nvSpPr>
          <p:cNvPr id="9" name="Rectangle 8"/>
          <p:cNvSpPr/>
          <p:nvPr/>
        </p:nvSpPr>
        <p:spPr>
          <a:xfrm>
            <a:off x="980427" y="1887517"/>
            <a:ext cx="6326397" cy="40787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69E9B5-C52B-4CF5-BA99-5D79F44D84E7}"/>
              </a:ext>
            </a:extLst>
          </p:cNvPr>
          <p:cNvCxnSpPr/>
          <p:nvPr/>
        </p:nvCxnSpPr>
        <p:spPr>
          <a:xfrm>
            <a:off x="7318689" y="2992582"/>
            <a:ext cx="1898279" cy="1467974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AD26977A-74A0-4443-8D31-EDD4FEF457A3}"/>
              </a:ext>
            </a:extLst>
          </p:cNvPr>
          <p:cNvSpPr txBox="1">
            <a:spLocks/>
          </p:cNvSpPr>
          <p:nvPr/>
        </p:nvSpPr>
        <p:spPr bwMode="gray">
          <a:xfrm>
            <a:off x="629587" y="266272"/>
            <a:ext cx="11268534" cy="99677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Physical testing environment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45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/>
          <p:cNvCxnSpPr/>
          <p:nvPr/>
        </p:nvCxnSpPr>
        <p:spPr>
          <a:xfrm flipH="1">
            <a:off x="3842028" y="1452470"/>
            <a:ext cx="10996" cy="494113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8CE5F2-CC6A-48B5-8AA8-81F98E0CA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5F330C-AFC3-4F14-9D25-427D01FAC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/>
            <a:fld id="{8D7026E9-6606-4B7C-9DC5-0640007BDBAE}" type="slidenum">
              <a:rPr lang="en-US" smtClean="0"/>
              <a:pPr lvl="2"/>
              <a:t>29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4FD65E-9378-4715-A090-2892AF2FAA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2010AD-A40D-470A-856E-925B2C8273DE}"/>
              </a:ext>
            </a:extLst>
          </p:cNvPr>
          <p:cNvSpPr/>
          <p:nvPr/>
        </p:nvSpPr>
        <p:spPr>
          <a:xfrm>
            <a:off x="624631" y="2245433"/>
            <a:ext cx="1638300" cy="35101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Software-defined Radio Bench Modems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837BBE-4589-4FC5-A8D6-C5AEA08DB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340" y="2398112"/>
            <a:ext cx="1612024" cy="910372"/>
          </a:xfrm>
          <a:prstGeom prst="rect">
            <a:avLst/>
          </a:prstGeom>
          <a:scene3d>
            <a:camera prst="orthographicFront">
              <a:rot lat="0" lon="1080000" rev="0"/>
            </a:camera>
            <a:lightRig rig="threePt" dir="t"/>
          </a:scene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7A917E-780D-42A0-813D-E4421D91F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558" y="4416812"/>
            <a:ext cx="1619805" cy="914766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252DF0B3-85D2-43CE-A83C-2C0F9DFE4A4B}"/>
              </a:ext>
            </a:extLst>
          </p:cNvPr>
          <p:cNvSpPr/>
          <p:nvPr/>
        </p:nvSpPr>
        <p:spPr>
          <a:xfrm>
            <a:off x="4587077" y="2241991"/>
            <a:ext cx="3559205" cy="3510135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50F8F2C-C2AE-475E-9E6D-DD89880A57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3000"/>
                    </a14:imgEffect>
                    <a14:imgEffect>
                      <a14:brightnessContrast bright="21000" contrast="19000"/>
                    </a14:imgEffect>
                  </a14:imgLayer>
                </a14:imgProps>
              </a:ext>
            </a:extLst>
          </a:blip>
          <a:srcRect l="8926" t="-3856" r="26868" b="3856"/>
          <a:stretch/>
        </p:blipFill>
        <p:spPr>
          <a:xfrm rot="16041478" flipH="1">
            <a:off x="5987821" y="2201456"/>
            <a:ext cx="160989" cy="12543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09C6579-38F4-4B45-9D0F-3A8F202645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3000"/>
                    </a14:imgEffect>
                    <a14:imgEffect>
                      <a14:brightnessContrast bright="21000" contrast="19000"/>
                    </a14:imgEffect>
                  </a14:imgLayer>
                </a14:imgProps>
              </a:ext>
            </a:extLst>
          </a:blip>
          <a:srcRect l="8926" t="-3856" r="26868" b="3856"/>
          <a:stretch/>
        </p:blipFill>
        <p:spPr>
          <a:xfrm rot="16041478" flipH="1">
            <a:off x="5986595" y="4326151"/>
            <a:ext cx="161596" cy="1259083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BEA853-FD58-4CA5-974E-8550D3A24D0D}"/>
              </a:ext>
            </a:extLst>
          </p:cNvPr>
          <p:cNvCxnSpPr>
            <a:cxnSpLocks/>
          </p:cNvCxnSpPr>
          <p:nvPr/>
        </p:nvCxnSpPr>
        <p:spPr>
          <a:xfrm>
            <a:off x="4402557" y="2861644"/>
            <a:ext cx="1055164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34A4FB-4B9A-462F-8A3A-9750B924A5A9}"/>
              </a:ext>
            </a:extLst>
          </p:cNvPr>
          <p:cNvCxnSpPr>
            <a:cxnSpLocks/>
          </p:cNvCxnSpPr>
          <p:nvPr/>
        </p:nvCxnSpPr>
        <p:spPr>
          <a:xfrm flipH="1">
            <a:off x="4493342" y="5006312"/>
            <a:ext cx="907825" cy="7003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63D1709-2773-4705-AAA2-F1BCF4EDD3D9}"/>
              </a:ext>
            </a:extLst>
          </p:cNvPr>
          <p:cNvSpPr txBox="1"/>
          <p:nvPr/>
        </p:nvSpPr>
        <p:spPr>
          <a:xfrm>
            <a:off x="5409832" y="3014653"/>
            <a:ext cx="13419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itka Text" panose="02000505000000020004" pitchFamily="2" charset="0"/>
              </a:rPr>
              <a:t>Transmitter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220976-637B-4368-9205-1EA8AFA18174}"/>
              </a:ext>
            </a:extLst>
          </p:cNvPr>
          <p:cNvSpPr txBox="1"/>
          <p:nvPr/>
        </p:nvSpPr>
        <p:spPr>
          <a:xfrm>
            <a:off x="5592855" y="5131587"/>
            <a:ext cx="13419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itka Text" panose="02000505000000020004" pitchFamily="2" charset="0"/>
              </a:rPr>
              <a:t>Receiver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369E9B5-C52B-4CF5-BA99-5D79F44D84E7}"/>
              </a:ext>
            </a:extLst>
          </p:cNvPr>
          <p:cNvCxnSpPr/>
          <p:nvPr/>
        </p:nvCxnSpPr>
        <p:spPr>
          <a:xfrm flipV="1">
            <a:off x="2262931" y="2846844"/>
            <a:ext cx="971759" cy="4368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38" y="2801330"/>
            <a:ext cx="879063" cy="280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65F778-AC84-43CF-A168-25297FCB423C}"/>
              </a:ext>
            </a:extLst>
          </p:cNvPr>
          <p:cNvCxnSpPr>
            <a:cxnSpLocks/>
          </p:cNvCxnSpPr>
          <p:nvPr/>
        </p:nvCxnSpPr>
        <p:spPr>
          <a:xfrm flipH="1">
            <a:off x="2286684" y="4991753"/>
            <a:ext cx="948006" cy="2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38" y="5050726"/>
            <a:ext cx="879063" cy="280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369E9B5-C52B-4CF5-BA99-5D79F44D84E7}"/>
              </a:ext>
            </a:extLst>
          </p:cNvPr>
          <p:cNvCxnSpPr>
            <a:cxnSpLocks/>
          </p:cNvCxnSpPr>
          <p:nvPr/>
        </p:nvCxnSpPr>
        <p:spPr>
          <a:xfrm>
            <a:off x="689250" y="2073712"/>
            <a:ext cx="219404" cy="640027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Graphic 41" descr="Wi-Fi">
            <a:extLst>
              <a:ext uri="{FF2B5EF4-FFF2-40B4-BE49-F238E27FC236}">
                <a16:creationId xmlns:a16="http://schemas.microsoft.com/office/drawing/2014/main" id="{A0C36E83-8926-49ED-B3D0-239E7E0BD3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7641280" y="2852638"/>
            <a:ext cx="882261" cy="2039294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AB174CD7-3ECF-41BB-96A3-8D98767F0DFE}"/>
              </a:ext>
            </a:extLst>
          </p:cNvPr>
          <p:cNvSpPr/>
          <p:nvPr/>
        </p:nvSpPr>
        <p:spPr>
          <a:xfrm>
            <a:off x="7670448" y="4718875"/>
            <a:ext cx="836358" cy="287438"/>
          </a:xfrm>
          <a:prstGeom prst="rect">
            <a:avLst/>
          </a:prstGeom>
          <a:solidFill>
            <a:srgbClr val="BB5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Galvanic</a:t>
            </a:r>
          </a:p>
        </p:txBody>
      </p:sp>
      <p:pic>
        <p:nvPicPr>
          <p:cNvPr id="8" name="Graphic 7" descr="Wi-Fi">
            <a:extLst>
              <a:ext uri="{FF2B5EF4-FFF2-40B4-BE49-F238E27FC236}">
                <a16:creationId xmlns:a16="http://schemas.microsoft.com/office/drawing/2014/main" id="{88DAA2D1-03B8-4955-9F7A-FBF44E7BFB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6727096" y="2909994"/>
            <a:ext cx="914400" cy="197665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B4BA7CD-33F5-4ED5-867D-57C6F48B9DB1}"/>
              </a:ext>
            </a:extLst>
          </p:cNvPr>
          <p:cNvSpPr/>
          <p:nvPr/>
        </p:nvSpPr>
        <p:spPr>
          <a:xfrm>
            <a:off x="6771580" y="4718876"/>
            <a:ext cx="821040" cy="29093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Acoustic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082" y="5926414"/>
            <a:ext cx="779039" cy="369332"/>
          </a:xfrm>
          <a:prstGeom prst="rect">
            <a:avLst/>
          </a:prstGeom>
          <a:noFill/>
          <a:ln>
            <a:solidFill>
              <a:srgbClr val="00234C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52082" y="1704380"/>
            <a:ext cx="7790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0" b="2691"/>
          <a:stretch/>
        </p:blipFill>
        <p:spPr bwMode="auto">
          <a:xfrm>
            <a:off x="2297343" y="2294750"/>
            <a:ext cx="844651" cy="397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2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7313" b="3785"/>
          <a:stretch/>
        </p:blipFill>
        <p:spPr bwMode="auto">
          <a:xfrm>
            <a:off x="2300088" y="4477762"/>
            <a:ext cx="866303" cy="392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92"/>
          <a:stretch/>
        </p:blipFill>
        <p:spPr bwMode="auto">
          <a:xfrm>
            <a:off x="4422180" y="2267334"/>
            <a:ext cx="866656" cy="39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3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61"/>
          <a:stretch/>
        </p:blipFill>
        <p:spPr bwMode="auto">
          <a:xfrm>
            <a:off x="4402557" y="4452941"/>
            <a:ext cx="886279" cy="39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384498" y="3467789"/>
            <a:ext cx="594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OR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823201" y="1451610"/>
            <a:ext cx="101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Digital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496948" y="1452470"/>
            <a:ext cx="101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Analog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B4BA7CD-33F5-4ED5-867D-57C6F48B9DB1}"/>
              </a:ext>
            </a:extLst>
          </p:cNvPr>
          <p:cNvSpPr/>
          <p:nvPr/>
        </p:nvSpPr>
        <p:spPr>
          <a:xfrm>
            <a:off x="6773775" y="2744743"/>
            <a:ext cx="821040" cy="29093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Acoustic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174CD7-3ECF-41BB-96A3-8D98767F0DFE}"/>
              </a:ext>
            </a:extLst>
          </p:cNvPr>
          <p:cNvSpPr/>
          <p:nvPr/>
        </p:nvSpPr>
        <p:spPr>
          <a:xfrm>
            <a:off x="7676548" y="2749925"/>
            <a:ext cx="836358" cy="287438"/>
          </a:xfrm>
          <a:prstGeom prst="rect">
            <a:avLst/>
          </a:prstGeom>
          <a:solidFill>
            <a:srgbClr val="BB5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Galvanic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703674" y="3621404"/>
            <a:ext cx="2157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Physical-layer test environment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369E9B5-C52B-4CF5-BA99-5D79F44D84E7}"/>
              </a:ext>
            </a:extLst>
          </p:cNvPr>
          <p:cNvCxnSpPr/>
          <p:nvPr/>
        </p:nvCxnSpPr>
        <p:spPr>
          <a:xfrm flipV="1">
            <a:off x="1714500" y="2614840"/>
            <a:ext cx="650875" cy="246804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A314F44-D4DF-443D-87BF-03718F3C5B32}"/>
              </a:ext>
            </a:extLst>
          </p:cNvPr>
          <p:cNvCxnSpPr>
            <a:cxnSpLocks/>
          </p:cNvCxnSpPr>
          <p:nvPr/>
        </p:nvCxnSpPr>
        <p:spPr>
          <a:xfrm rot="10800000" flipV="1">
            <a:off x="1710999" y="4777387"/>
            <a:ext cx="650875" cy="246804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4788F14-B921-4DEC-9001-99F0DDE1BB4A}"/>
              </a:ext>
            </a:extLst>
          </p:cNvPr>
          <p:cNvCxnSpPr>
            <a:cxnSpLocks/>
          </p:cNvCxnSpPr>
          <p:nvPr/>
        </p:nvCxnSpPr>
        <p:spPr>
          <a:xfrm>
            <a:off x="689250" y="5145417"/>
            <a:ext cx="219404" cy="640027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itle 1">
            <a:extLst>
              <a:ext uri="{FF2B5EF4-FFF2-40B4-BE49-F238E27FC236}">
                <a16:creationId xmlns:a16="http://schemas.microsoft.com/office/drawing/2014/main" id="{21381863-45C9-409D-8664-1DDE194C123E}"/>
              </a:ext>
            </a:extLst>
          </p:cNvPr>
          <p:cNvSpPr txBox="1">
            <a:spLocks/>
          </p:cNvSpPr>
          <p:nvPr/>
        </p:nvSpPr>
        <p:spPr bwMode="gray">
          <a:xfrm>
            <a:off x="629587" y="266272"/>
            <a:ext cx="11268534" cy="99677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Project overview</a:t>
            </a:r>
            <a:br>
              <a:rPr lang="en-US" dirty="0"/>
            </a:b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3957330-C2ED-4F15-BF6E-6B6982465FA1}"/>
              </a:ext>
            </a:extLst>
          </p:cNvPr>
          <p:cNvGrpSpPr/>
          <p:nvPr/>
        </p:nvGrpSpPr>
        <p:grpSpPr>
          <a:xfrm>
            <a:off x="8563542" y="1371600"/>
            <a:ext cx="3323659" cy="4832092"/>
            <a:chOff x="8563542" y="1371600"/>
            <a:chExt cx="3323659" cy="483209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A765632-0AA3-4BD4-9FAA-B5163E9FC75B}"/>
                </a:ext>
              </a:extLst>
            </p:cNvPr>
            <p:cNvSpPr txBox="1"/>
            <p:nvPr/>
          </p:nvSpPr>
          <p:spPr>
            <a:xfrm>
              <a:off x="8563542" y="1371600"/>
              <a:ext cx="3323659" cy="4832092"/>
            </a:xfrm>
            <a:prstGeom prst="rect">
              <a:avLst/>
            </a:prstGeom>
            <a:noFill/>
            <a:ln w="12700">
              <a:solidFill>
                <a:schemeClr val="bg2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u="sng" dirty="0"/>
                <a:t>Presentation outline:</a:t>
              </a:r>
            </a:p>
            <a:p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Develop library of SW-defined radio modems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Build infrastructure for physical-layer testing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Collect test result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Summary and Possible Project Extension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  <p:sp>
          <p:nvSpPr>
            <p:cNvPr id="58" name="Half Frame 57">
              <a:extLst>
                <a:ext uri="{FF2B5EF4-FFF2-40B4-BE49-F238E27FC236}">
                  <a16:creationId xmlns:a16="http://schemas.microsoft.com/office/drawing/2014/main" id="{41215B81-CA6C-4F90-A1AC-3EE4B8FDB232}"/>
                </a:ext>
              </a:extLst>
            </p:cNvPr>
            <p:cNvSpPr/>
            <p:nvPr/>
          </p:nvSpPr>
          <p:spPr>
            <a:xfrm>
              <a:off x="8563542" y="1371600"/>
              <a:ext cx="328921" cy="1026511"/>
            </a:xfrm>
            <a:prstGeom prst="halfFram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258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gray">
          <a:xfrm>
            <a:off x="622300" y="1344230"/>
            <a:ext cx="3683886" cy="50493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ea typeface="Verdana" panose="020B0604030504040204" pitchFamily="34" charset="0"/>
            </a:endParaRPr>
          </a:p>
        </p:txBody>
      </p:sp>
      <p:sp>
        <p:nvSpPr>
          <p:cNvPr id="25" name="Rectangle 24"/>
          <p:cNvSpPr/>
          <p:nvPr/>
        </p:nvSpPr>
        <p:spPr bwMode="gray">
          <a:xfrm>
            <a:off x="622300" y="1344230"/>
            <a:ext cx="2407979" cy="2549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prstClr val="white"/>
                </a:solidFill>
                <a:ea typeface="Verdana" panose="020B0604030504040204" pitchFamily="34" charset="0"/>
              </a:rPr>
              <a:t>Multi-chamber leadless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of BAN communication in CRM products</a:t>
            </a:r>
            <a:br>
              <a:rPr lang="en-US" dirty="0"/>
            </a:br>
            <a:endParaRPr lang="en-US" dirty="0"/>
          </a:p>
        </p:txBody>
      </p:sp>
      <p:pic>
        <p:nvPicPr>
          <p:cNvPr id="2058" name="Picture 1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66"/>
          <a:stretch/>
        </p:blipFill>
        <p:spPr bwMode="auto">
          <a:xfrm>
            <a:off x="646026" y="3735802"/>
            <a:ext cx="2125980" cy="2659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Content Placeholder 2"/>
          <p:cNvSpPr>
            <a:spLocks noGrp="1"/>
          </p:cNvSpPr>
          <p:nvPr>
            <p:ph idx="1"/>
          </p:nvPr>
        </p:nvSpPr>
        <p:spPr>
          <a:xfrm>
            <a:off x="777283" y="1720044"/>
            <a:ext cx="3454060" cy="1323439"/>
          </a:xfrm>
        </p:spPr>
        <p:txBody>
          <a:bodyPr/>
          <a:lstStyle/>
          <a:p>
            <a:pPr lvl="2"/>
            <a:r>
              <a:rPr lang="en-US" sz="1600" dirty="0"/>
              <a:t>Beat-by-beat communication</a:t>
            </a:r>
          </a:p>
          <a:p>
            <a:pPr marL="270000" lvl="3" indent="0">
              <a:buNone/>
            </a:pPr>
            <a:r>
              <a:rPr lang="en-US" sz="1400" i="1" dirty="0"/>
              <a:t>   Few bits, sent often </a:t>
            </a:r>
          </a:p>
          <a:p>
            <a:pPr lvl="2"/>
            <a:r>
              <a:rPr lang="en-US" sz="1600" dirty="0"/>
              <a:t>Enables synchronization of atrium and ventricle       </a:t>
            </a:r>
            <a:r>
              <a:rPr lang="en-US" sz="1400" i="1" dirty="0"/>
              <a:t>  </a:t>
            </a:r>
          </a:p>
          <a:p>
            <a:pPr marL="270000" lvl="3" indent="0">
              <a:buNone/>
            </a:pPr>
            <a:r>
              <a:rPr lang="en-US" sz="1400" i="1" dirty="0"/>
              <a:t>   More physiologic heart function</a:t>
            </a:r>
          </a:p>
        </p:txBody>
      </p:sp>
      <p:grpSp>
        <p:nvGrpSpPr>
          <p:cNvPr id="23558" name="Group 23557"/>
          <p:cNvGrpSpPr/>
          <p:nvPr/>
        </p:nvGrpSpPr>
        <p:grpSpPr>
          <a:xfrm>
            <a:off x="2328397" y="3592052"/>
            <a:ext cx="1696865" cy="1077238"/>
            <a:chOff x="1922369" y="3176070"/>
            <a:chExt cx="1696865" cy="1077238"/>
          </a:xfrm>
        </p:grpSpPr>
        <p:sp>
          <p:nvSpPr>
            <p:cNvPr id="23553" name="Left-Right Arrow 23552"/>
            <p:cNvSpPr/>
            <p:nvPr/>
          </p:nvSpPr>
          <p:spPr>
            <a:xfrm rot="2841593">
              <a:off x="2396963" y="3609007"/>
              <a:ext cx="517308" cy="176105"/>
            </a:xfrm>
            <a:prstGeom prst="leftRightArrow">
              <a:avLst/>
            </a:prstGeom>
            <a:solidFill>
              <a:srgbClr val="FEB8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922369" y="3176070"/>
              <a:ext cx="901907" cy="30777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Atrium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529840" y="3945531"/>
              <a:ext cx="1089394" cy="30777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Ventricle</a:t>
              </a:r>
            </a:p>
          </p:txBody>
        </p:sp>
        <p:cxnSp>
          <p:nvCxnSpPr>
            <p:cNvPr id="57" name="Straight Connector 56"/>
            <p:cNvCxnSpPr/>
            <p:nvPr/>
          </p:nvCxnSpPr>
          <p:spPr>
            <a:xfrm flipH="1">
              <a:off x="2680384" y="3585803"/>
              <a:ext cx="342275" cy="81433"/>
            </a:xfrm>
            <a:prstGeom prst="line">
              <a:avLst/>
            </a:prstGeom>
            <a:ln w="19050">
              <a:solidFill>
                <a:srgbClr val="FFC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3041738" y="3333604"/>
              <a:ext cx="5774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BAN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437340" y="1345314"/>
            <a:ext cx="3683886" cy="5049829"/>
            <a:chOff x="4437340" y="1345314"/>
            <a:chExt cx="3683886" cy="5049829"/>
          </a:xfrm>
        </p:grpSpPr>
        <p:sp>
          <p:nvSpPr>
            <p:cNvPr id="41" name="Rectangle 40"/>
            <p:cNvSpPr/>
            <p:nvPr/>
          </p:nvSpPr>
          <p:spPr bwMode="gray">
            <a:xfrm>
              <a:off x="4437340" y="1345314"/>
              <a:ext cx="3683886" cy="504937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ea typeface="Verdana" panose="020B060403050404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gray">
            <a:xfrm>
              <a:off x="4437340" y="1345314"/>
              <a:ext cx="2567540" cy="2549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prstClr val="white"/>
                  </a:solidFill>
                  <a:ea typeface="Verdana" panose="020B0604030504040204" pitchFamily="34" charset="0"/>
                </a:rPr>
                <a:t>Home monitoring (HMSC)</a:t>
              </a:r>
            </a:p>
          </p:txBody>
        </p:sp>
        <p:pic>
          <p:nvPicPr>
            <p:cNvPr id="2057" name="Picture 9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01" b="9403"/>
            <a:stretch/>
          </p:blipFill>
          <p:spPr bwMode="auto">
            <a:xfrm>
              <a:off x="4550734" y="3725171"/>
              <a:ext cx="2174372" cy="2669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5" name="Straight Connector 84"/>
            <p:cNvCxnSpPr/>
            <p:nvPr/>
          </p:nvCxnSpPr>
          <p:spPr>
            <a:xfrm flipH="1" flipV="1">
              <a:off x="5721110" y="5311962"/>
              <a:ext cx="1003997" cy="347630"/>
            </a:xfrm>
            <a:prstGeom prst="line">
              <a:avLst/>
            </a:prstGeom>
            <a:ln w="190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6737042" y="5514875"/>
              <a:ext cx="12098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Sub-Q hub</a:t>
              </a:r>
            </a:p>
            <a:p>
              <a:r>
                <a:rPr lang="en-US" sz="1400" dirty="0"/>
                <a:t>(BM)</a:t>
              </a:r>
            </a:p>
          </p:txBody>
        </p:sp>
        <p:sp>
          <p:nvSpPr>
            <p:cNvPr id="97" name="Content Placeholder 2"/>
            <p:cNvSpPr txBox="1">
              <a:spLocks/>
            </p:cNvSpPr>
            <p:nvPr/>
          </p:nvSpPr>
          <p:spPr bwMode="gray">
            <a:xfrm>
              <a:off x="4615858" y="1729569"/>
              <a:ext cx="2979947" cy="183640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spcBef>
                  <a:spcPts val="4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1pPr>
              <a:lvl2pPr marL="0" indent="0" algn="l" defTabSz="914400" rtl="0" eaLnBrk="1" latinLnBrk="0" hangingPunct="1"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2pPr>
              <a:lvl3pPr marL="270000" indent="-270000" algn="l" defTabSz="914400" rtl="0" eaLnBrk="1" latinLnBrk="0" hangingPunct="1">
                <a:spcBef>
                  <a:spcPts val="4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bg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3pPr>
              <a:lvl4pPr marL="540000" indent="-270000" algn="l" defTabSz="914400" rtl="0" eaLnBrk="1" latinLnBrk="0" hangingPunct="1">
                <a:spcBef>
                  <a:spcPts val="4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bg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4pPr>
              <a:lvl5pPr marL="810000" indent="-270000" algn="l" defTabSz="914400" rtl="0" eaLnBrk="1" latinLnBrk="0" hangingPunct="1">
                <a:spcBef>
                  <a:spcPts val="4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bg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5pPr>
              <a:lvl6pPr marL="1080000" indent="-270000" algn="l" defTabSz="914400" rtl="0" eaLnBrk="1" latinLnBrk="0" hangingPunct="1">
                <a:spcBef>
                  <a:spcPts val="4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bg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6pPr>
              <a:lvl7pPr marL="1080000" indent="-270000" algn="l" defTabSz="914400" rtl="0" eaLnBrk="1" latinLnBrk="0" hangingPunct="1">
                <a:spcBef>
                  <a:spcPts val="4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bg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7pPr>
              <a:lvl8pPr marL="1080000" indent="-270000" algn="l" defTabSz="914400" rtl="0" eaLnBrk="1" latinLnBrk="0" hangingPunct="1">
                <a:spcBef>
                  <a:spcPts val="4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bg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8pPr>
              <a:lvl9pPr marL="1080000" indent="-270000" algn="l" defTabSz="914400" rtl="0" eaLnBrk="1" latinLnBrk="0" hangingPunct="1">
                <a:spcBef>
                  <a:spcPts val="4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bg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9pPr>
            </a:lstStyle>
            <a:p>
              <a:pPr lvl="2"/>
              <a:r>
                <a:rPr lang="en-US" sz="1600" dirty="0"/>
                <a:t>Leadless pacer stats relayed to web</a:t>
              </a:r>
            </a:p>
            <a:p>
              <a:pPr marL="270000" lvl="3" indent="0">
                <a:buNone/>
              </a:pPr>
              <a:r>
                <a:rPr lang="en-US" sz="1400" i="1" dirty="0"/>
                <a:t>   Many bits, sent daily</a:t>
              </a:r>
            </a:p>
            <a:p>
              <a:pPr lvl="2"/>
              <a:r>
                <a:rPr lang="en-US" sz="1600" dirty="0"/>
                <a:t>Subcutaneous hub   powers RF relay</a:t>
              </a:r>
            </a:p>
            <a:p>
              <a:pPr marL="270000" lvl="3" indent="0">
                <a:buNone/>
              </a:pPr>
              <a:r>
                <a:rPr lang="en-US" sz="1400" i="1" dirty="0"/>
                <a:t>   Returns core canned </a:t>
              </a:r>
            </a:p>
            <a:p>
              <a:pPr marL="270000" lvl="3" indent="0">
                <a:buNone/>
              </a:pPr>
              <a:r>
                <a:rPr lang="en-US" sz="1400" i="1" dirty="0"/>
                <a:t>   device functionality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249352" y="1345772"/>
            <a:ext cx="3683886" cy="5049371"/>
            <a:chOff x="8249352" y="1345772"/>
            <a:chExt cx="3683886" cy="5049371"/>
          </a:xfrm>
        </p:grpSpPr>
        <p:sp>
          <p:nvSpPr>
            <p:cNvPr id="42" name="Rectangle 41"/>
            <p:cNvSpPr/>
            <p:nvPr/>
          </p:nvSpPr>
          <p:spPr bwMode="gray">
            <a:xfrm>
              <a:off x="8249352" y="1345772"/>
              <a:ext cx="3683886" cy="504937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ea typeface="Verdana" panose="020B0604030504040204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gray">
            <a:xfrm>
              <a:off x="8249352" y="1345772"/>
              <a:ext cx="2946769" cy="2549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prstClr val="white"/>
                  </a:solidFill>
                  <a:ea typeface="Verdana" panose="020B0604030504040204" pitchFamily="34" charset="0"/>
                </a:rPr>
                <a:t>Anti-tachycardia pacing (ATP)</a:t>
              </a:r>
            </a:p>
          </p:txBody>
        </p:sp>
        <p:pic>
          <p:nvPicPr>
            <p:cNvPr id="2059" name="Picture 11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885"/>
            <a:stretch/>
          </p:blipFill>
          <p:spPr bwMode="auto">
            <a:xfrm>
              <a:off x="8268436" y="3725170"/>
              <a:ext cx="2185988" cy="2669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8" name="Content Placeholder 2"/>
            <p:cNvSpPr txBox="1">
              <a:spLocks/>
            </p:cNvSpPr>
            <p:nvPr/>
          </p:nvSpPr>
          <p:spPr bwMode="gray">
            <a:xfrm>
              <a:off x="8425858" y="1720044"/>
              <a:ext cx="3454060" cy="1302921"/>
            </a:xfrm>
            <a:prstGeom prst="rect">
              <a:avLst/>
            </a:prstGeom>
          </p:spPr>
          <p:txBody>
            <a:bodyPr vert="horz" lIns="0" tIns="0" rIns="0" bIns="0" rtlCol="0">
              <a:spAutoFit/>
            </a:bodyPr>
            <a:lstStyle>
              <a:lvl1pPr marL="0" indent="0" algn="l" defTabSz="914400" rtl="0" eaLnBrk="1" latinLnBrk="0" hangingPunct="1">
                <a:spcBef>
                  <a:spcPts val="4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1pPr>
              <a:lvl2pPr marL="0" indent="0" algn="l" defTabSz="914400" rtl="0" eaLnBrk="1" latinLnBrk="0" hangingPunct="1">
                <a:spcBef>
                  <a:spcPts val="4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2pPr>
              <a:lvl3pPr marL="270000" indent="-270000" algn="l" defTabSz="914400" rtl="0" eaLnBrk="1" latinLnBrk="0" hangingPunct="1">
                <a:spcBef>
                  <a:spcPts val="4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bg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3pPr>
              <a:lvl4pPr marL="540000" indent="-270000" algn="l" defTabSz="914400" rtl="0" eaLnBrk="1" latinLnBrk="0" hangingPunct="1">
                <a:spcBef>
                  <a:spcPts val="4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bg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4pPr>
              <a:lvl5pPr marL="810000" indent="-270000" algn="l" defTabSz="914400" rtl="0" eaLnBrk="1" latinLnBrk="0" hangingPunct="1">
                <a:spcBef>
                  <a:spcPts val="4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bg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5pPr>
              <a:lvl6pPr marL="1080000" indent="-270000" algn="l" defTabSz="914400" rtl="0" eaLnBrk="1" latinLnBrk="0" hangingPunct="1">
                <a:spcBef>
                  <a:spcPts val="4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bg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6pPr>
              <a:lvl7pPr marL="1080000" indent="-270000" algn="l" defTabSz="914400" rtl="0" eaLnBrk="1" latinLnBrk="0" hangingPunct="1">
                <a:spcBef>
                  <a:spcPts val="4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bg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7pPr>
              <a:lvl8pPr marL="1080000" indent="-270000" algn="l" defTabSz="914400" rtl="0" eaLnBrk="1" latinLnBrk="0" hangingPunct="1">
                <a:spcBef>
                  <a:spcPts val="4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bg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8pPr>
              <a:lvl9pPr marL="1080000" indent="-270000" algn="l" defTabSz="914400" rtl="0" eaLnBrk="1" latinLnBrk="0" hangingPunct="1">
                <a:spcBef>
                  <a:spcPts val="400"/>
                </a:spcBef>
                <a:buClr>
                  <a:schemeClr val="tx1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bg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9pPr>
            </a:lstStyle>
            <a:p>
              <a:pPr lvl="2"/>
              <a:r>
                <a:rPr lang="en-US" sz="1600" dirty="0"/>
                <a:t>Extends capabilities of new-generation defibrillators</a:t>
              </a:r>
            </a:p>
            <a:p>
              <a:pPr marL="270000" lvl="3" indent="0">
                <a:buFont typeface="Wingdings" panose="05000000000000000000" pitchFamily="2" charset="2"/>
                <a:buNone/>
              </a:pPr>
              <a:r>
                <a:rPr lang="en-US" sz="1400" i="1" dirty="0"/>
                <a:t>   Few bits, sent rarely</a:t>
              </a:r>
            </a:p>
            <a:p>
              <a:pPr lvl="2"/>
              <a:r>
                <a:rPr lang="en-US" sz="1600" dirty="0"/>
                <a:t>Less painful, low power means for halting some fatal rhythms</a:t>
              </a:r>
              <a:endParaRPr lang="en-US" sz="1400" i="1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894029" y="1856552"/>
            <a:ext cx="3227198" cy="3808292"/>
            <a:chOff x="4894029" y="1856552"/>
            <a:chExt cx="3227198" cy="3808292"/>
          </a:xfrm>
        </p:grpSpPr>
        <p:pic>
          <p:nvPicPr>
            <p:cNvPr id="2056" name="Picture 8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151"/>
            <a:stretch/>
          </p:blipFill>
          <p:spPr bwMode="auto">
            <a:xfrm>
              <a:off x="7333343" y="1856552"/>
              <a:ext cx="787884" cy="1080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5573" y="3595328"/>
              <a:ext cx="488914" cy="916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6615" y="4479963"/>
              <a:ext cx="1195310" cy="871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7" name="Straight Connector 66"/>
            <p:cNvCxnSpPr/>
            <p:nvPr/>
          </p:nvCxnSpPr>
          <p:spPr>
            <a:xfrm flipH="1" flipV="1">
              <a:off x="5317331" y="5379245"/>
              <a:ext cx="198220" cy="135630"/>
            </a:xfrm>
            <a:prstGeom prst="line">
              <a:avLst/>
            </a:prstGeom>
            <a:ln w="19050">
              <a:solidFill>
                <a:srgbClr val="FFC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4894029" y="5105296"/>
              <a:ext cx="5774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BAN</a:t>
              </a:r>
            </a:p>
          </p:txBody>
        </p:sp>
        <p:sp>
          <p:nvSpPr>
            <p:cNvPr id="23565" name="Right Arrow 23564"/>
            <p:cNvSpPr/>
            <p:nvPr/>
          </p:nvSpPr>
          <p:spPr>
            <a:xfrm rot="16200000">
              <a:off x="5373169" y="5400093"/>
              <a:ext cx="352881" cy="176621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6" name="Right Arrow 75"/>
            <p:cNvSpPr/>
            <p:nvPr/>
          </p:nvSpPr>
          <p:spPr>
            <a:xfrm rot="19491737">
              <a:off x="5653200" y="4676431"/>
              <a:ext cx="1650622" cy="176621"/>
            </a:xfrm>
            <a:prstGeom prst="rightArrow">
              <a:avLst/>
            </a:prstGeom>
            <a:solidFill>
              <a:srgbClr val="67B6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075129" y="4101813"/>
              <a:ext cx="5774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RF</a:t>
              </a:r>
            </a:p>
          </p:txBody>
        </p:sp>
        <p:cxnSp>
          <p:nvCxnSpPr>
            <p:cNvPr id="78" name="Straight Connector 77"/>
            <p:cNvCxnSpPr/>
            <p:nvPr/>
          </p:nvCxnSpPr>
          <p:spPr>
            <a:xfrm flipH="1" flipV="1">
              <a:off x="6306727" y="4397375"/>
              <a:ext cx="170776" cy="349255"/>
            </a:xfrm>
            <a:prstGeom prst="line">
              <a:avLst/>
            </a:prstGeom>
            <a:ln w="19050">
              <a:solidFill>
                <a:srgbClr val="67B66B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ight Arrow 79"/>
            <p:cNvSpPr/>
            <p:nvPr/>
          </p:nvSpPr>
          <p:spPr>
            <a:xfrm rot="17640197">
              <a:off x="6971624" y="3043339"/>
              <a:ext cx="863780" cy="176621"/>
            </a:xfrm>
            <a:prstGeom prst="rightArrow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467679" y="3214249"/>
              <a:ext cx="6535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GSM</a:t>
              </a:r>
            </a:p>
          </p:txBody>
        </p:sp>
        <p:cxnSp>
          <p:nvCxnSpPr>
            <p:cNvPr id="82" name="Straight Connector 81"/>
            <p:cNvCxnSpPr/>
            <p:nvPr/>
          </p:nvCxnSpPr>
          <p:spPr>
            <a:xfrm flipH="1" flipV="1">
              <a:off x="7389609" y="3127376"/>
              <a:ext cx="220866" cy="114299"/>
            </a:xfrm>
            <a:prstGeom prst="line">
              <a:avLst/>
            </a:prstGeom>
            <a:ln w="19050">
              <a:solidFill>
                <a:schemeClr val="bg2">
                  <a:lumMod val="60000"/>
                  <a:lumOff val="4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9948420" y="3509886"/>
            <a:ext cx="1995930" cy="1184398"/>
            <a:chOff x="9948420" y="3509886"/>
            <a:chExt cx="1995930" cy="1184398"/>
          </a:xfrm>
        </p:grpSpPr>
        <p:sp>
          <p:nvSpPr>
            <p:cNvPr id="91" name="TextBox 90"/>
            <p:cNvSpPr txBox="1"/>
            <p:nvPr/>
          </p:nvSpPr>
          <p:spPr>
            <a:xfrm>
              <a:off x="10076565" y="3509886"/>
              <a:ext cx="1333187" cy="30777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Shock box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9948420" y="4386507"/>
              <a:ext cx="1624962" cy="30777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Leadless pacer</a:t>
              </a:r>
            </a:p>
          </p:txBody>
        </p:sp>
        <p:cxnSp>
          <p:nvCxnSpPr>
            <p:cNvPr id="93" name="Straight Connector 92"/>
            <p:cNvCxnSpPr/>
            <p:nvPr/>
          </p:nvCxnSpPr>
          <p:spPr>
            <a:xfrm flipH="1">
              <a:off x="10199552" y="4057897"/>
              <a:ext cx="211565" cy="40717"/>
            </a:xfrm>
            <a:prstGeom prst="line">
              <a:avLst/>
            </a:prstGeom>
            <a:ln w="19050">
              <a:solidFill>
                <a:srgbClr val="FFC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10411117" y="3832998"/>
              <a:ext cx="15332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BAN </a:t>
              </a:r>
            </a:p>
            <a:p>
              <a:r>
                <a:rPr lang="en-US" sz="1400" dirty="0"/>
                <a:t>(Please pace)</a:t>
              </a:r>
            </a:p>
          </p:txBody>
        </p:sp>
        <p:sp>
          <p:nvSpPr>
            <p:cNvPr id="96" name="Right Arrow 95"/>
            <p:cNvSpPr/>
            <p:nvPr/>
          </p:nvSpPr>
          <p:spPr>
            <a:xfrm rot="5400000">
              <a:off x="9943556" y="4013096"/>
              <a:ext cx="496973" cy="176621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064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/>
          <p:cNvCxnSpPr/>
          <p:nvPr/>
        </p:nvCxnSpPr>
        <p:spPr>
          <a:xfrm flipH="1">
            <a:off x="3842028" y="1452470"/>
            <a:ext cx="10996" cy="494113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8CE5F2-CC6A-48B5-8AA8-81F98E0CA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5F330C-AFC3-4F14-9D25-427D01FAC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/>
            <a:fld id="{8D7026E9-6606-4B7C-9DC5-0640007BDBAE}" type="slidenum">
              <a:rPr lang="en-US" smtClean="0"/>
              <a:pPr lvl="2"/>
              <a:t>30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4FD65E-9378-4715-A090-2892AF2FAA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2010AD-A40D-470A-856E-925B2C8273DE}"/>
              </a:ext>
            </a:extLst>
          </p:cNvPr>
          <p:cNvSpPr/>
          <p:nvPr/>
        </p:nvSpPr>
        <p:spPr>
          <a:xfrm>
            <a:off x="624631" y="2245433"/>
            <a:ext cx="1638300" cy="35101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Software-defined Radio Bench Modems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837BBE-4589-4FC5-A8D6-C5AEA08DB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340" y="2398112"/>
            <a:ext cx="1612024" cy="910372"/>
          </a:xfrm>
          <a:prstGeom prst="rect">
            <a:avLst/>
          </a:prstGeom>
          <a:scene3d>
            <a:camera prst="orthographicFront">
              <a:rot lat="0" lon="1080000" rev="0"/>
            </a:camera>
            <a:lightRig rig="threePt" dir="t"/>
          </a:scene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7A917E-780D-42A0-813D-E4421D91F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558" y="4416812"/>
            <a:ext cx="1619805" cy="914766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252DF0B3-85D2-43CE-A83C-2C0F9DFE4A4B}"/>
              </a:ext>
            </a:extLst>
          </p:cNvPr>
          <p:cNvSpPr/>
          <p:nvPr/>
        </p:nvSpPr>
        <p:spPr>
          <a:xfrm>
            <a:off x="4587077" y="2241991"/>
            <a:ext cx="3559205" cy="3510135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50F8F2C-C2AE-475E-9E6D-DD89880A57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3000"/>
                    </a14:imgEffect>
                    <a14:imgEffect>
                      <a14:brightnessContrast bright="21000" contrast="19000"/>
                    </a14:imgEffect>
                  </a14:imgLayer>
                </a14:imgProps>
              </a:ext>
            </a:extLst>
          </a:blip>
          <a:srcRect l="8926" t="-3856" r="26868" b="3856"/>
          <a:stretch/>
        </p:blipFill>
        <p:spPr>
          <a:xfrm rot="16041478" flipH="1">
            <a:off x="5987821" y="2201456"/>
            <a:ext cx="160989" cy="12543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09C6579-38F4-4B45-9D0F-3A8F202645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3000"/>
                    </a14:imgEffect>
                    <a14:imgEffect>
                      <a14:brightnessContrast bright="21000" contrast="19000"/>
                    </a14:imgEffect>
                  </a14:imgLayer>
                </a14:imgProps>
              </a:ext>
            </a:extLst>
          </a:blip>
          <a:srcRect l="8926" t="-3856" r="26868" b="3856"/>
          <a:stretch/>
        </p:blipFill>
        <p:spPr>
          <a:xfrm rot="16041478" flipH="1">
            <a:off x="5986595" y="4326151"/>
            <a:ext cx="161596" cy="1259083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BEA853-FD58-4CA5-974E-8550D3A24D0D}"/>
              </a:ext>
            </a:extLst>
          </p:cNvPr>
          <p:cNvCxnSpPr>
            <a:cxnSpLocks/>
          </p:cNvCxnSpPr>
          <p:nvPr/>
        </p:nvCxnSpPr>
        <p:spPr>
          <a:xfrm>
            <a:off x="4402557" y="2861644"/>
            <a:ext cx="1055164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34A4FB-4B9A-462F-8A3A-9750B924A5A9}"/>
              </a:ext>
            </a:extLst>
          </p:cNvPr>
          <p:cNvCxnSpPr>
            <a:cxnSpLocks/>
          </p:cNvCxnSpPr>
          <p:nvPr/>
        </p:nvCxnSpPr>
        <p:spPr>
          <a:xfrm flipH="1">
            <a:off x="4493342" y="5006312"/>
            <a:ext cx="907825" cy="7003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63D1709-2773-4705-AAA2-F1BCF4EDD3D9}"/>
              </a:ext>
            </a:extLst>
          </p:cNvPr>
          <p:cNvSpPr txBox="1"/>
          <p:nvPr/>
        </p:nvSpPr>
        <p:spPr>
          <a:xfrm>
            <a:off x="5409832" y="3014653"/>
            <a:ext cx="13419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itka Text" panose="02000505000000020004" pitchFamily="2" charset="0"/>
              </a:rPr>
              <a:t>Transmitter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220976-637B-4368-9205-1EA8AFA18174}"/>
              </a:ext>
            </a:extLst>
          </p:cNvPr>
          <p:cNvSpPr txBox="1"/>
          <p:nvPr/>
        </p:nvSpPr>
        <p:spPr>
          <a:xfrm>
            <a:off x="5592855" y="5131587"/>
            <a:ext cx="13419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itka Text" panose="02000505000000020004" pitchFamily="2" charset="0"/>
              </a:rPr>
              <a:t>Receiver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369E9B5-C52B-4CF5-BA99-5D79F44D84E7}"/>
              </a:ext>
            </a:extLst>
          </p:cNvPr>
          <p:cNvCxnSpPr/>
          <p:nvPr/>
        </p:nvCxnSpPr>
        <p:spPr>
          <a:xfrm flipV="1">
            <a:off x="2262931" y="2846844"/>
            <a:ext cx="971759" cy="4368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38" y="2801330"/>
            <a:ext cx="879063" cy="280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65F778-AC84-43CF-A168-25297FCB423C}"/>
              </a:ext>
            </a:extLst>
          </p:cNvPr>
          <p:cNvCxnSpPr>
            <a:cxnSpLocks/>
          </p:cNvCxnSpPr>
          <p:nvPr/>
        </p:nvCxnSpPr>
        <p:spPr>
          <a:xfrm flipH="1">
            <a:off x="2286684" y="4991753"/>
            <a:ext cx="948006" cy="2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38" y="5050726"/>
            <a:ext cx="879063" cy="280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369E9B5-C52B-4CF5-BA99-5D79F44D84E7}"/>
              </a:ext>
            </a:extLst>
          </p:cNvPr>
          <p:cNvCxnSpPr>
            <a:cxnSpLocks/>
          </p:cNvCxnSpPr>
          <p:nvPr/>
        </p:nvCxnSpPr>
        <p:spPr>
          <a:xfrm>
            <a:off x="689250" y="2073712"/>
            <a:ext cx="219404" cy="640027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Graphic 41" descr="Wi-Fi">
            <a:extLst>
              <a:ext uri="{FF2B5EF4-FFF2-40B4-BE49-F238E27FC236}">
                <a16:creationId xmlns:a16="http://schemas.microsoft.com/office/drawing/2014/main" id="{A0C36E83-8926-49ED-B3D0-239E7E0BD3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7641280" y="2852638"/>
            <a:ext cx="882261" cy="2039294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AB174CD7-3ECF-41BB-96A3-8D98767F0DFE}"/>
              </a:ext>
            </a:extLst>
          </p:cNvPr>
          <p:cNvSpPr/>
          <p:nvPr/>
        </p:nvSpPr>
        <p:spPr>
          <a:xfrm>
            <a:off x="7670448" y="4718875"/>
            <a:ext cx="836358" cy="287438"/>
          </a:xfrm>
          <a:prstGeom prst="rect">
            <a:avLst/>
          </a:prstGeom>
          <a:solidFill>
            <a:srgbClr val="BB5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Galvanic</a:t>
            </a:r>
          </a:p>
        </p:txBody>
      </p:sp>
      <p:pic>
        <p:nvPicPr>
          <p:cNvPr id="8" name="Graphic 7" descr="Wi-Fi">
            <a:extLst>
              <a:ext uri="{FF2B5EF4-FFF2-40B4-BE49-F238E27FC236}">
                <a16:creationId xmlns:a16="http://schemas.microsoft.com/office/drawing/2014/main" id="{88DAA2D1-03B8-4955-9F7A-FBF44E7BFB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6727096" y="2909994"/>
            <a:ext cx="914400" cy="197665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B4BA7CD-33F5-4ED5-867D-57C6F48B9DB1}"/>
              </a:ext>
            </a:extLst>
          </p:cNvPr>
          <p:cNvSpPr/>
          <p:nvPr/>
        </p:nvSpPr>
        <p:spPr>
          <a:xfrm>
            <a:off x="6771580" y="4718876"/>
            <a:ext cx="821040" cy="29093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Acoustic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082" y="5926414"/>
            <a:ext cx="779039" cy="369332"/>
          </a:xfrm>
          <a:prstGeom prst="rect">
            <a:avLst/>
          </a:prstGeom>
          <a:noFill/>
          <a:ln>
            <a:solidFill>
              <a:srgbClr val="00234C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52082" y="1704380"/>
            <a:ext cx="7790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0" b="2691"/>
          <a:stretch/>
        </p:blipFill>
        <p:spPr bwMode="auto">
          <a:xfrm>
            <a:off x="2297343" y="2294750"/>
            <a:ext cx="844651" cy="397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2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7313" b="3785"/>
          <a:stretch/>
        </p:blipFill>
        <p:spPr bwMode="auto">
          <a:xfrm>
            <a:off x="2300088" y="4477762"/>
            <a:ext cx="866303" cy="392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92"/>
          <a:stretch/>
        </p:blipFill>
        <p:spPr bwMode="auto">
          <a:xfrm>
            <a:off x="4422180" y="2267334"/>
            <a:ext cx="866656" cy="39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3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61"/>
          <a:stretch/>
        </p:blipFill>
        <p:spPr bwMode="auto">
          <a:xfrm>
            <a:off x="4402557" y="4452941"/>
            <a:ext cx="886279" cy="39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384498" y="3467789"/>
            <a:ext cx="594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OR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823201" y="1451610"/>
            <a:ext cx="101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Digital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496948" y="1452470"/>
            <a:ext cx="101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Analog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B4BA7CD-33F5-4ED5-867D-57C6F48B9DB1}"/>
              </a:ext>
            </a:extLst>
          </p:cNvPr>
          <p:cNvSpPr/>
          <p:nvPr/>
        </p:nvSpPr>
        <p:spPr>
          <a:xfrm>
            <a:off x="6773775" y="2744743"/>
            <a:ext cx="821040" cy="29093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Acoustic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174CD7-3ECF-41BB-96A3-8D98767F0DFE}"/>
              </a:ext>
            </a:extLst>
          </p:cNvPr>
          <p:cNvSpPr/>
          <p:nvPr/>
        </p:nvSpPr>
        <p:spPr>
          <a:xfrm>
            <a:off x="7676548" y="2749925"/>
            <a:ext cx="836358" cy="287438"/>
          </a:xfrm>
          <a:prstGeom prst="rect">
            <a:avLst/>
          </a:prstGeom>
          <a:solidFill>
            <a:srgbClr val="BB5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Galvanic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703674" y="3621404"/>
            <a:ext cx="2157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Physical-layer test environment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369E9B5-C52B-4CF5-BA99-5D79F44D84E7}"/>
              </a:ext>
            </a:extLst>
          </p:cNvPr>
          <p:cNvCxnSpPr/>
          <p:nvPr/>
        </p:nvCxnSpPr>
        <p:spPr>
          <a:xfrm flipV="1">
            <a:off x="1714500" y="2614840"/>
            <a:ext cx="650875" cy="246804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A314F44-D4DF-443D-87BF-03718F3C5B32}"/>
              </a:ext>
            </a:extLst>
          </p:cNvPr>
          <p:cNvCxnSpPr>
            <a:cxnSpLocks/>
          </p:cNvCxnSpPr>
          <p:nvPr/>
        </p:nvCxnSpPr>
        <p:spPr>
          <a:xfrm rot="10800000" flipV="1">
            <a:off x="1710999" y="4777387"/>
            <a:ext cx="650875" cy="246804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4788F14-B921-4DEC-9001-99F0DDE1BB4A}"/>
              </a:ext>
            </a:extLst>
          </p:cNvPr>
          <p:cNvCxnSpPr>
            <a:cxnSpLocks/>
          </p:cNvCxnSpPr>
          <p:nvPr/>
        </p:nvCxnSpPr>
        <p:spPr>
          <a:xfrm>
            <a:off x="689250" y="5145417"/>
            <a:ext cx="219404" cy="640027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itle 1">
            <a:extLst>
              <a:ext uri="{FF2B5EF4-FFF2-40B4-BE49-F238E27FC236}">
                <a16:creationId xmlns:a16="http://schemas.microsoft.com/office/drawing/2014/main" id="{A5B93405-7A1B-4186-87DF-127E53CEB1D0}"/>
              </a:ext>
            </a:extLst>
          </p:cNvPr>
          <p:cNvSpPr txBox="1">
            <a:spLocks/>
          </p:cNvSpPr>
          <p:nvPr/>
        </p:nvSpPr>
        <p:spPr bwMode="gray">
          <a:xfrm>
            <a:off x="629587" y="266272"/>
            <a:ext cx="11268534" cy="99677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Project overview</a:t>
            </a:r>
            <a:br>
              <a:rPr lang="en-US" dirty="0"/>
            </a:b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6EB06B8-50B0-4F37-AF00-0E89767C0DAD}"/>
              </a:ext>
            </a:extLst>
          </p:cNvPr>
          <p:cNvGrpSpPr/>
          <p:nvPr/>
        </p:nvGrpSpPr>
        <p:grpSpPr>
          <a:xfrm>
            <a:off x="8563542" y="1371600"/>
            <a:ext cx="3323659" cy="4832092"/>
            <a:chOff x="8563542" y="1371600"/>
            <a:chExt cx="3323659" cy="483209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8A6DC1E-86E8-4D10-B0CC-A9801F88DCF5}"/>
                </a:ext>
              </a:extLst>
            </p:cNvPr>
            <p:cNvSpPr txBox="1"/>
            <p:nvPr/>
          </p:nvSpPr>
          <p:spPr>
            <a:xfrm>
              <a:off x="8563542" y="1371600"/>
              <a:ext cx="3323659" cy="4832092"/>
            </a:xfrm>
            <a:prstGeom prst="rect">
              <a:avLst/>
            </a:prstGeom>
            <a:noFill/>
            <a:ln w="12700">
              <a:solidFill>
                <a:schemeClr val="bg2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u="sng" dirty="0"/>
                <a:t>Presentation outline:</a:t>
              </a:r>
            </a:p>
            <a:p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Develop library of SW-defined radio modems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Build infrastructure for physical-layer testing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Collect test result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Summary and Possible Project Extension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  <p:sp>
          <p:nvSpPr>
            <p:cNvPr id="58" name="Half Frame 57">
              <a:extLst>
                <a:ext uri="{FF2B5EF4-FFF2-40B4-BE49-F238E27FC236}">
                  <a16:creationId xmlns:a16="http://schemas.microsoft.com/office/drawing/2014/main" id="{5F7DC8DC-E124-4D1D-9191-1ADE23542C38}"/>
                </a:ext>
              </a:extLst>
            </p:cNvPr>
            <p:cNvSpPr/>
            <p:nvPr/>
          </p:nvSpPr>
          <p:spPr>
            <a:xfrm>
              <a:off x="8563542" y="1371600"/>
              <a:ext cx="328921" cy="1026511"/>
            </a:xfrm>
            <a:prstGeom prst="halfFram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370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BD4B02-388E-40C9-B4EE-E0A8D9BD2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/>
            <a:fld id="{8D7026E9-6606-4B7C-9DC5-0640007BDBAE}" type="slidenum">
              <a:rPr lang="en-US" smtClean="0"/>
              <a:pPr lvl="2"/>
              <a:t>31</a:t>
            </a:fld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5041F9F-2C1D-4C18-8C10-D1C2572CFD64}"/>
              </a:ext>
            </a:extLst>
          </p:cNvPr>
          <p:cNvGrpSpPr/>
          <p:nvPr/>
        </p:nvGrpSpPr>
        <p:grpSpPr>
          <a:xfrm>
            <a:off x="2453447" y="2131026"/>
            <a:ext cx="6247137" cy="4492881"/>
            <a:chOff x="515799" y="1484744"/>
            <a:chExt cx="6379907" cy="4829254"/>
          </a:xfrm>
        </p:grpSpPr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276EE8F5-FFF6-4AD5-AB2E-65D126B3EAAC}"/>
                </a:ext>
              </a:extLst>
            </p:cNvPr>
            <p:cNvSpPr/>
            <p:nvPr/>
          </p:nvSpPr>
          <p:spPr>
            <a:xfrm>
              <a:off x="2295868" y="1562100"/>
              <a:ext cx="296028" cy="2095500"/>
            </a:xfrm>
            <a:prstGeom prst="leftBrace">
              <a:avLst>
                <a:gd name="adj1" fmla="val 8333"/>
                <a:gd name="adj2" fmla="val 50469"/>
              </a:avLst>
            </a:prstGeom>
            <a:ln w="25400">
              <a:solidFill>
                <a:schemeClr val="tx1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417EE18C-5EDF-40C0-BA08-46EDF4E7E597}"/>
                </a:ext>
              </a:extLst>
            </p:cNvPr>
            <p:cNvSpPr/>
            <p:nvPr/>
          </p:nvSpPr>
          <p:spPr>
            <a:xfrm>
              <a:off x="2302447" y="4025554"/>
              <a:ext cx="289450" cy="1129896"/>
            </a:xfrm>
            <a:prstGeom prst="leftBrace">
              <a:avLst/>
            </a:prstGeom>
            <a:ln w="25400">
              <a:solidFill>
                <a:srgbClr val="FEB857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78F83C97-6828-4A3D-8096-4615CCB1515A}"/>
                </a:ext>
              </a:extLst>
            </p:cNvPr>
            <p:cNvSpPr/>
            <p:nvPr/>
          </p:nvSpPr>
          <p:spPr>
            <a:xfrm>
              <a:off x="2311629" y="5391692"/>
              <a:ext cx="296028" cy="637510"/>
            </a:xfrm>
            <a:prstGeom prst="leftBrace">
              <a:avLst/>
            </a:prstGeom>
            <a:ln w="25400">
              <a:solidFill>
                <a:srgbClr val="D08EC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3DB078-9DC6-4152-B4E5-BD68CB3C7367}"/>
                </a:ext>
              </a:extLst>
            </p:cNvPr>
            <p:cNvSpPr txBox="1"/>
            <p:nvPr/>
          </p:nvSpPr>
          <p:spPr>
            <a:xfrm>
              <a:off x="2639693" y="1746766"/>
              <a:ext cx="1795817" cy="396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Rx/</a:t>
              </a:r>
              <a:r>
                <a:rPr lang="en-US" dirty="0" err="1">
                  <a:solidFill>
                    <a:srgbClr val="00B0F0"/>
                  </a:solidFill>
                </a:rPr>
                <a:t>Tx</a:t>
              </a:r>
              <a:r>
                <a:rPr lang="en-US" dirty="0">
                  <a:solidFill>
                    <a:srgbClr val="00B0F0"/>
                  </a:solidFill>
                </a:rPr>
                <a:t> </a:t>
              </a:r>
              <a:r>
                <a:rPr lang="en-US" dirty="0" err="1">
                  <a:solidFill>
                    <a:srgbClr val="00B0F0"/>
                  </a:solidFill>
                </a:rPr>
                <a:t>iLP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D0FD38-35F2-4F31-83BA-7F4846D73968}"/>
                </a:ext>
              </a:extLst>
            </p:cNvPr>
            <p:cNvSpPr txBox="1"/>
            <p:nvPr/>
          </p:nvSpPr>
          <p:spPr>
            <a:xfrm>
              <a:off x="2639693" y="2597897"/>
              <a:ext cx="1795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Orientation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1239FCE-0D62-4F48-8997-3431DB01ED1B}"/>
                </a:ext>
              </a:extLst>
            </p:cNvPr>
            <p:cNvSpPr txBox="1"/>
            <p:nvPr/>
          </p:nvSpPr>
          <p:spPr>
            <a:xfrm>
              <a:off x="2639693" y="3350143"/>
              <a:ext cx="1795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Distance</a:t>
              </a:r>
            </a:p>
          </p:txBody>
        </p:sp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BC15DB7A-9091-46A6-9321-7E83F72DB484}"/>
                </a:ext>
              </a:extLst>
            </p:cNvPr>
            <p:cNvSpPr/>
            <p:nvPr/>
          </p:nvSpPr>
          <p:spPr>
            <a:xfrm>
              <a:off x="4514371" y="1546976"/>
              <a:ext cx="296028" cy="723900"/>
            </a:xfrm>
            <a:prstGeom prst="leftBrace">
              <a:avLst/>
            </a:prstGeom>
            <a:ln w="25400">
              <a:solidFill>
                <a:schemeClr val="tx1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D0FDAE-F894-4A6F-95C8-2AEF9047A479}"/>
                </a:ext>
              </a:extLst>
            </p:cNvPr>
            <p:cNvSpPr txBox="1"/>
            <p:nvPr/>
          </p:nvSpPr>
          <p:spPr>
            <a:xfrm>
              <a:off x="4891722" y="1484744"/>
              <a:ext cx="1182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Acoustic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CC37156-9DDE-410C-9494-72D362B0C13C}"/>
                </a:ext>
              </a:extLst>
            </p:cNvPr>
            <p:cNvSpPr txBox="1"/>
            <p:nvPr/>
          </p:nvSpPr>
          <p:spPr>
            <a:xfrm>
              <a:off x="4891722" y="1931432"/>
              <a:ext cx="1182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Galvanic</a:t>
              </a:r>
            </a:p>
          </p:txBody>
        </p:sp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74E07D72-FED5-4D64-AAC4-ADC6FFFEE283}"/>
                </a:ext>
              </a:extLst>
            </p:cNvPr>
            <p:cNvSpPr/>
            <p:nvPr/>
          </p:nvSpPr>
          <p:spPr>
            <a:xfrm>
              <a:off x="4516851" y="2327039"/>
              <a:ext cx="296028" cy="911047"/>
            </a:xfrm>
            <a:prstGeom prst="leftBrace">
              <a:avLst/>
            </a:prstGeom>
            <a:ln w="25400">
              <a:solidFill>
                <a:schemeClr val="tx1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F6E931E-E2F9-4346-AE88-75C74C5054FB}"/>
                </a:ext>
              </a:extLst>
            </p:cNvPr>
            <p:cNvSpPr txBox="1"/>
            <p:nvPr/>
          </p:nvSpPr>
          <p:spPr>
            <a:xfrm>
              <a:off x="4891722" y="2286000"/>
              <a:ext cx="1182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Parallel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6503B3E-E380-4BE6-95CA-74A85330E9B5}"/>
                </a:ext>
              </a:extLst>
            </p:cNvPr>
            <p:cNvSpPr txBox="1"/>
            <p:nvPr/>
          </p:nvSpPr>
          <p:spPr>
            <a:xfrm>
              <a:off x="4891631" y="2609850"/>
              <a:ext cx="1182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Cross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5239084-DB93-4A49-9C12-84F8AE06AAA4}"/>
                </a:ext>
              </a:extLst>
            </p:cNvPr>
            <p:cNvSpPr txBox="1"/>
            <p:nvPr/>
          </p:nvSpPr>
          <p:spPr>
            <a:xfrm>
              <a:off x="4885903" y="2965493"/>
              <a:ext cx="1644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Face-to-face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544495-C0F9-453D-90A1-F6BBF3F78D39}"/>
                </a:ext>
              </a:extLst>
            </p:cNvPr>
            <p:cNvSpPr txBox="1"/>
            <p:nvPr/>
          </p:nvSpPr>
          <p:spPr>
            <a:xfrm>
              <a:off x="4903448" y="3516497"/>
              <a:ext cx="1953250" cy="396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100mm</a:t>
              </a:r>
              <a:endParaRPr lang="en-US" sz="1050" dirty="0">
                <a:solidFill>
                  <a:srgbClr val="00B0F0"/>
                </a:solidFill>
              </a:endParaRPr>
            </a:p>
          </p:txBody>
        </p:sp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1411DF6F-E0C5-424D-B40E-ECF454BF63B7}"/>
                </a:ext>
              </a:extLst>
            </p:cNvPr>
            <p:cNvSpPr/>
            <p:nvPr/>
          </p:nvSpPr>
          <p:spPr>
            <a:xfrm>
              <a:off x="4532529" y="3415714"/>
              <a:ext cx="296028" cy="609839"/>
            </a:xfrm>
            <a:prstGeom prst="leftBrace">
              <a:avLst/>
            </a:prstGeom>
            <a:ln w="25400">
              <a:solidFill>
                <a:schemeClr val="tx1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F8CBCF6-8CF9-485C-A0B6-373FC84DFEA5}"/>
                </a:ext>
              </a:extLst>
            </p:cNvPr>
            <p:cNvSpPr txBox="1"/>
            <p:nvPr/>
          </p:nvSpPr>
          <p:spPr>
            <a:xfrm>
              <a:off x="2629915" y="3902554"/>
              <a:ext cx="19865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Modulation Methods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499D2C7-713B-4A75-B45D-A417A70AA871}"/>
                </a:ext>
              </a:extLst>
            </p:cNvPr>
            <p:cNvSpPr txBox="1"/>
            <p:nvPr/>
          </p:nvSpPr>
          <p:spPr>
            <a:xfrm>
              <a:off x="2639693" y="4567171"/>
              <a:ext cx="2512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Total Required Bandwidth</a:t>
              </a:r>
            </a:p>
          </p:txBody>
        </p:sp>
        <p:sp>
          <p:nvSpPr>
            <p:cNvPr id="32" name="Left Brace 31">
              <a:extLst>
                <a:ext uri="{FF2B5EF4-FFF2-40B4-BE49-F238E27FC236}">
                  <a16:creationId xmlns:a16="http://schemas.microsoft.com/office/drawing/2014/main" id="{8D5621A4-F67A-4F6A-9F1B-D1FA666267DF}"/>
                </a:ext>
              </a:extLst>
            </p:cNvPr>
            <p:cNvSpPr/>
            <p:nvPr/>
          </p:nvSpPr>
          <p:spPr>
            <a:xfrm>
              <a:off x="4562224" y="4097092"/>
              <a:ext cx="296028" cy="461463"/>
            </a:xfrm>
            <a:prstGeom prst="leftBrace">
              <a:avLst/>
            </a:prstGeom>
            <a:ln w="25400">
              <a:solidFill>
                <a:srgbClr val="FEB857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DE6F9FC-317F-45EE-A1CF-1F8B7C1D33EB}"/>
                </a:ext>
              </a:extLst>
            </p:cNvPr>
            <p:cNvSpPr txBox="1"/>
            <p:nvPr/>
          </p:nvSpPr>
          <p:spPr>
            <a:xfrm>
              <a:off x="4885796" y="4647617"/>
              <a:ext cx="19865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20KHz</a:t>
              </a:r>
            </a:p>
          </p:txBody>
        </p:sp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60D1CBAD-0C44-4DD4-8D44-712598B5B25F}"/>
                </a:ext>
              </a:extLst>
            </p:cNvPr>
            <p:cNvSpPr/>
            <p:nvPr/>
          </p:nvSpPr>
          <p:spPr>
            <a:xfrm>
              <a:off x="4565514" y="4647617"/>
              <a:ext cx="292740" cy="485438"/>
            </a:xfrm>
            <a:prstGeom prst="leftBrace">
              <a:avLst/>
            </a:prstGeom>
            <a:ln w="25400">
              <a:solidFill>
                <a:srgbClr val="FEB857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36403E6-4BF1-4455-86D1-4E6DD410BD65}"/>
                </a:ext>
              </a:extLst>
            </p:cNvPr>
            <p:cNvSpPr txBox="1"/>
            <p:nvPr/>
          </p:nvSpPr>
          <p:spPr>
            <a:xfrm>
              <a:off x="4909112" y="4137417"/>
              <a:ext cx="19865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FSK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B71F04A-B60C-40FF-9F9E-134F87066E5A}"/>
                </a:ext>
              </a:extLst>
            </p:cNvPr>
            <p:cNvSpPr txBox="1"/>
            <p:nvPr/>
          </p:nvSpPr>
          <p:spPr>
            <a:xfrm>
              <a:off x="2639691" y="5525781"/>
              <a:ext cx="19865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Noise </a:t>
              </a:r>
            </a:p>
          </p:txBody>
        </p:sp>
        <p:sp>
          <p:nvSpPr>
            <p:cNvPr id="37" name="Left Brace 36">
              <a:extLst>
                <a:ext uri="{FF2B5EF4-FFF2-40B4-BE49-F238E27FC236}">
                  <a16:creationId xmlns:a16="http://schemas.microsoft.com/office/drawing/2014/main" id="{9B0FC6D3-D549-4BFC-BCA5-80DF047095A5}"/>
                </a:ext>
              </a:extLst>
            </p:cNvPr>
            <p:cNvSpPr/>
            <p:nvPr/>
          </p:nvSpPr>
          <p:spPr>
            <a:xfrm>
              <a:off x="4562224" y="5389138"/>
              <a:ext cx="296028" cy="637510"/>
            </a:xfrm>
            <a:prstGeom prst="leftBrace">
              <a:avLst/>
            </a:prstGeom>
            <a:ln w="25400">
              <a:solidFill>
                <a:srgbClr val="D08EC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EFAB1B3-0180-4292-9082-805301130186}"/>
                </a:ext>
              </a:extLst>
            </p:cNvPr>
            <p:cNvSpPr txBox="1"/>
            <p:nvPr/>
          </p:nvSpPr>
          <p:spPr>
            <a:xfrm>
              <a:off x="4906764" y="5276558"/>
              <a:ext cx="1986593" cy="396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No noise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91036EE-4057-4A25-A37C-BF48035B214C}"/>
                </a:ext>
              </a:extLst>
            </p:cNvPr>
            <p:cNvSpPr txBox="1"/>
            <p:nvPr/>
          </p:nvSpPr>
          <p:spPr>
            <a:xfrm>
              <a:off x="4877066" y="5718523"/>
              <a:ext cx="1986593" cy="595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Noise </a:t>
              </a:r>
              <a:r>
                <a:rPr lang="en-US" sz="1200" dirty="0">
                  <a:solidFill>
                    <a:srgbClr val="7030A0"/>
                  </a:solidFill>
                </a:rPr>
                <a:t>(f = carrier + 9KHz)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4700415-8456-499C-8182-6402A8EFAC58}"/>
                </a:ext>
              </a:extLst>
            </p:cNvPr>
            <p:cNvSpPr txBox="1"/>
            <p:nvPr/>
          </p:nvSpPr>
          <p:spPr>
            <a:xfrm>
              <a:off x="531299" y="2403466"/>
              <a:ext cx="1774437" cy="396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HW Factors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96BAB28-47B6-4DDF-B51A-3BA00E91FE3A}"/>
                </a:ext>
              </a:extLst>
            </p:cNvPr>
            <p:cNvSpPr txBox="1"/>
            <p:nvPr/>
          </p:nvSpPr>
          <p:spPr>
            <a:xfrm>
              <a:off x="515799" y="3876685"/>
              <a:ext cx="1943844" cy="69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SW/Algorithm-factors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88E98E3-1409-4B6D-B084-0FEDF7635634}"/>
                </a:ext>
              </a:extLst>
            </p:cNvPr>
            <p:cNvSpPr txBox="1"/>
            <p:nvPr/>
          </p:nvSpPr>
          <p:spPr>
            <a:xfrm>
              <a:off x="531299" y="5165829"/>
              <a:ext cx="1912583" cy="69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Environmental Factors </a:t>
              </a:r>
            </a:p>
          </p:txBody>
        </p:sp>
      </p:grpSp>
      <p:sp>
        <p:nvSpPr>
          <p:cNvPr id="44" name="Right Brace 43">
            <a:extLst>
              <a:ext uri="{FF2B5EF4-FFF2-40B4-BE49-F238E27FC236}">
                <a16:creationId xmlns:a16="http://schemas.microsoft.com/office/drawing/2014/main" id="{966D3C42-33A2-4E50-ADEB-D2C2AFA91281}"/>
              </a:ext>
            </a:extLst>
          </p:cNvPr>
          <p:cNvSpPr/>
          <p:nvPr/>
        </p:nvSpPr>
        <p:spPr>
          <a:xfrm>
            <a:off x="8449200" y="2276839"/>
            <a:ext cx="597764" cy="4225545"/>
          </a:xfrm>
          <a:prstGeom prst="rightBrace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49CC87-58D3-4C45-BFC4-529A72EFEF8B}"/>
              </a:ext>
            </a:extLst>
          </p:cNvPr>
          <p:cNvSpPr txBox="1"/>
          <p:nvPr/>
        </p:nvSpPr>
        <p:spPr>
          <a:xfrm>
            <a:off x="8880714" y="3931820"/>
            <a:ext cx="2499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Accuracy: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2BB71D-DFAC-46C4-9F2A-470D574A0C08}"/>
              </a:ext>
            </a:extLst>
          </p:cNvPr>
          <p:cNvSpPr/>
          <p:nvPr/>
        </p:nvSpPr>
        <p:spPr>
          <a:xfrm>
            <a:off x="377905" y="2987313"/>
            <a:ext cx="1261907" cy="6944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Byte Message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779741C-2335-4141-8F4B-E8AC740B6A37}"/>
              </a:ext>
            </a:extLst>
          </p:cNvPr>
          <p:cNvSpPr/>
          <p:nvPr/>
        </p:nvSpPr>
        <p:spPr>
          <a:xfrm>
            <a:off x="377905" y="4475109"/>
            <a:ext cx="1261907" cy="6944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 Byte Message</a:t>
            </a:r>
          </a:p>
        </p:txBody>
      </p:sp>
      <p:sp>
        <p:nvSpPr>
          <p:cNvPr id="51" name="Arrow: Striped Right 50">
            <a:extLst>
              <a:ext uri="{FF2B5EF4-FFF2-40B4-BE49-F238E27FC236}">
                <a16:creationId xmlns:a16="http://schemas.microsoft.com/office/drawing/2014/main" id="{D29FB0C6-504A-446E-817D-53BCE2E3F944}"/>
              </a:ext>
            </a:extLst>
          </p:cNvPr>
          <p:cNvSpPr/>
          <p:nvPr/>
        </p:nvSpPr>
        <p:spPr>
          <a:xfrm>
            <a:off x="1663339" y="3144253"/>
            <a:ext cx="657842" cy="364430"/>
          </a:xfrm>
          <a:prstGeom prst="strip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2" name="Arrow: Striped Right 51">
            <a:extLst>
              <a:ext uri="{FF2B5EF4-FFF2-40B4-BE49-F238E27FC236}">
                <a16:creationId xmlns:a16="http://schemas.microsoft.com/office/drawing/2014/main" id="{CFEAA88F-DAA6-40A4-BD8E-30EA2D7FF968}"/>
              </a:ext>
            </a:extLst>
          </p:cNvPr>
          <p:cNvSpPr/>
          <p:nvPr/>
        </p:nvSpPr>
        <p:spPr>
          <a:xfrm>
            <a:off x="1663339" y="4594772"/>
            <a:ext cx="657842" cy="364430"/>
          </a:xfrm>
          <a:prstGeom prst="strip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3447" y="1370734"/>
            <a:ext cx="174302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Parameter Scope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705530" y="1370734"/>
            <a:ext cx="154778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Testing Values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770967" y="1522267"/>
            <a:ext cx="1597839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Parameters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82930" y="3065322"/>
            <a:ext cx="1592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1.Received packet percentage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0282933" y="3760070"/>
            <a:ext cx="1592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2.Bit Error Rate (BER) of received packets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0282934" y="4535397"/>
            <a:ext cx="1592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3.Estimated total Bit Error Rate</a:t>
            </a:r>
          </a:p>
        </p:txBody>
      </p:sp>
      <p:sp>
        <p:nvSpPr>
          <p:cNvPr id="7" name="Left Brace 6"/>
          <p:cNvSpPr/>
          <p:nvPr/>
        </p:nvSpPr>
        <p:spPr>
          <a:xfrm>
            <a:off x="10134447" y="3099011"/>
            <a:ext cx="172359" cy="2016585"/>
          </a:xfrm>
          <a:prstGeom prst="lef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EA01C3BE-FE75-4D0B-9097-D52DC80BA3D4}"/>
              </a:ext>
            </a:extLst>
          </p:cNvPr>
          <p:cNvSpPr txBox="1">
            <a:spLocks/>
          </p:cNvSpPr>
          <p:nvPr/>
        </p:nvSpPr>
        <p:spPr bwMode="gray">
          <a:xfrm>
            <a:off x="629587" y="266272"/>
            <a:ext cx="11268534" cy="99677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Outline for testing dual-chamber use case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90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AC7E6FC3-8DC8-463E-9F99-83EE580C76BF}"/>
              </a:ext>
            </a:extLst>
          </p:cNvPr>
          <p:cNvPicPr/>
          <p:nvPr/>
        </p:nvPicPr>
        <p:blipFill rotWithShape="1">
          <a:blip r:embed="rId3"/>
          <a:srcRect l="3116" t="56572" r="70332" b="4929"/>
          <a:stretch/>
        </p:blipFill>
        <p:spPr>
          <a:xfrm>
            <a:off x="2041390" y="2041914"/>
            <a:ext cx="5631620" cy="406397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D6FE035B-2F09-4E83-A148-E560929E3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Result – Screenshot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6C107-2532-49F5-9C3A-D68361E6F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AF6798-481A-4056-AC02-888B07ED1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/>
            <a:fld id="{8D7026E9-6606-4B7C-9DC5-0640007BDBAE}" type="slidenum">
              <a:rPr lang="en-US" smtClean="0"/>
              <a:pPr lvl="2"/>
              <a:t>32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1EE8996-70E4-41C2-9238-A18C305EEB3D}"/>
              </a:ext>
            </a:extLst>
          </p:cNvPr>
          <p:cNvSpPr/>
          <p:nvPr/>
        </p:nvSpPr>
        <p:spPr>
          <a:xfrm>
            <a:off x="2355871" y="2494723"/>
            <a:ext cx="4831495" cy="1050392"/>
          </a:xfrm>
          <a:prstGeom prst="ellipse">
            <a:avLst/>
          </a:prstGeom>
          <a:noFill/>
          <a:ln>
            <a:solidFill>
              <a:srgbClr val="0020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A19C7C-E0C6-4620-B627-0BAE98AF7561}"/>
              </a:ext>
            </a:extLst>
          </p:cNvPr>
          <p:cNvCxnSpPr>
            <a:cxnSpLocks/>
            <a:stCxn id="13" idx="0"/>
            <a:endCxn id="16" idx="1"/>
          </p:cNvCxnSpPr>
          <p:nvPr/>
        </p:nvCxnSpPr>
        <p:spPr>
          <a:xfrm>
            <a:off x="4771619" y="2494723"/>
            <a:ext cx="3036316" cy="149645"/>
          </a:xfrm>
          <a:prstGeom prst="straightConnector1">
            <a:avLst/>
          </a:prstGeom>
          <a:ln w="31750">
            <a:solidFill>
              <a:srgbClr val="00209F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501648" y="1402498"/>
            <a:ext cx="490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Signal VS Demodulated Signal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18B2A5-4EE4-4939-8A1F-70BCBF253796}"/>
              </a:ext>
            </a:extLst>
          </p:cNvPr>
          <p:cNvSpPr txBox="1"/>
          <p:nvPr/>
        </p:nvSpPr>
        <p:spPr>
          <a:xfrm>
            <a:off x="7807935" y="2321202"/>
            <a:ext cx="1117404" cy="646331"/>
          </a:xfrm>
          <a:prstGeom prst="rect">
            <a:avLst/>
          </a:prstGeom>
          <a:noFill/>
          <a:ln w="38100">
            <a:solidFill>
              <a:srgbClr val="00209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“Hello World!”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49F7D2E-77BA-49EE-BDC5-574E474203ED}"/>
              </a:ext>
            </a:extLst>
          </p:cNvPr>
          <p:cNvSpPr/>
          <p:nvPr/>
        </p:nvSpPr>
        <p:spPr>
          <a:xfrm>
            <a:off x="2485080" y="4403771"/>
            <a:ext cx="4831877" cy="9670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B376805-D17C-4104-93D6-070CB3F22F40}"/>
              </a:ext>
            </a:extLst>
          </p:cNvPr>
          <p:cNvCxnSpPr>
            <a:cxnSpLocks/>
            <a:stCxn id="23" idx="4"/>
            <a:endCxn id="25" idx="1"/>
          </p:cNvCxnSpPr>
          <p:nvPr/>
        </p:nvCxnSpPr>
        <p:spPr>
          <a:xfrm flipV="1">
            <a:off x="4901019" y="5359729"/>
            <a:ext cx="2906916" cy="11118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9E57F0B-5F68-4B2D-B2BD-09DE45AF14FF}"/>
              </a:ext>
            </a:extLst>
          </p:cNvPr>
          <p:cNvSpPr txBox="1"/>
          <p:nvPr/>
        </p:nvSpPr>
        <p:spPr>
          <a:xfrm>
            <a:off x="7807935" y="5036563"/>
            <a:ext cx="1117404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H@llo</a:t>
            </a:r>
            <a:r>
              <a:rPr lang="en-US" dirty="0"/>
              <a:t> </a:t>
            </a:r>
            <a:r>
              <a:rPr lang="en-US" dirty="0" err="1"/>
              <a:t>Werld</a:t>
            </a:r>
            <a:r>
              <a:rPr lang="en-US" dirty="0"/>
              <a:t>!”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E913D7-FF93-45F1-BB98-282D48CC7A53}"/>
              </a:ext>
            </a:extLst>
          </p:cNvPr>
          <p:cNvSpPr txBox="1"/>
          <p:nvPr/>
        </p:nvSpPr>
        <p:spPr>
          <a:xfrm>
            <a:off x="1341824" y="4187791"/>
            <a:ext cx="894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42941"/>
                </a:solidFill>
              </a:rPr>
              <a:t>RX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564E32-3141-4DE3-8712-E6D036CAA734}"/>
              </a:ext>
            </a:extLst>
          </p:cNvPr>
          <p:cNvSpPr txBox="1"/>
          <p:nvPr/>
        </p:nvSpPr>
        <p:spPr>
          <a:xfrm>
            <a:off x="1326024" y="3139189"/>
            <a:ext cx="894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7DC4038-A7A3-40E6-98F8-56554853F3A5}"/>
              </a:ext>
            </a:extLst>
          </p:cNvPr>
          <p:cNvSpPr txBox="1"/>
          <p:nvPr/>
        </p:nvSpPr>
        <p:spPr>
          <a:xfrm>
            <a:off x="9670774" y="3818459"/>
            <a:ext cx="245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Bit Error Rate ~= 35%</a:t>
            </a:r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935CC9C5-90AC-4C99-902F-2BCF27FEC101}"/>
              </a:ext>
            </a:extLst>
          </p:cNvPr>
          <p:cNvSpPr/>
          <p:nvPr/>
        </p:nvSpPr>
        <p:spPr>
          <a:xfrm>
            <a:off x="8925339" y="2644368"/>
            <a:ext cx="745435" cy="2812215"/>
          </a:xfrm>
          <a:prstGeom prst="rightBrace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6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977C0B81-6E0D-465D-97B3-2D532777E8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22"/>
          <a:stretch/>
        </p:blipFill>
        <p:spPr>
          <a:xfrm>
            <a:off x="3284544" y="3028208"/>
            <a:ext cx="5284951" cy="297880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639C079-2EFE-4D84-806E-7955B0C24370}"/>
              </a:ext>
            </a:extLst>
          </p:cNvPr>
          <p:cNvSpPr/>
          <p:nvPr/>
        </p:nvSpPr>
        <p:spPr>
          <a:xfrm>
            <a:off x="4402419" y="5277101"/>
            <a:ext cx="4167076" cy="11176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723C6C4-8A5B-4FAE-AB71-D567E4AE86F7}"/>
              </a:ext>
            </a:extLst>
          </p:cNvPr>
          <p:cNvSpPr/>
          <p:nvPr/>
        </p:nvSpPr>
        <p:spPr bwMode="gray">
          <a:xfrm>
            <a:off x="624161" y="1427733"/>
            <a:ext cx="8377882" cy="2425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prstClr val="white"/>
                </a:solidFill>
                <a:ea typeface="Verdana" panose="020B0604030504040204" pitchFamily="34" charset="0"/>
              </a:rPr>
              <a:t>How does noise influence accuracy?</a:t>
            </a:r>
            <a:endParaRPr lang="en-US" sz="1200" dirty="0">
              <a:solidFill>
                <a:prstClr val="white"/>
              </a:solidFill>
              <a:ea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4161" y="1705550"/>
            <a:ext cx="10479267" cy="54373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/>
              <a:t>BER rises exponentially with increasing noise – for a fixed distance, location, and packet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/>
              <a:t>~200mV = max. permissible noise voltage for 1990KHz signal (signal amplitude ~= 1.54V)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3760780" y="2606256"/>
            <a:ext cx="4880855" cy="3680243"/>
            <a:chOff x="6050028" y="2309559"/>
            <a:chExt cx="4880855" cy="3680243"/>
          </a:xfrm>
        </p:grpSpPr>
        <p:cxnSp>
          <p:nvCxnSpPr>
            <p:cNvPr id="54" name="Straight Arrow Connector 53"/>
            <p:cNvCxnSpPr/>
            <p:nvPr/>
          </p:nvCxnSpPr>
          <p:spPr>
            <a:xfrm flipV="1">
              <a:off x="6050028" y="5496411"/>
              <a:ext cx="4880855" cy="2035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V="1">
              <a:off x="6050028" y="2309559"/>
              <a:ext cx="0" cy="322349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6907802" y="5682025"/>
              <a:ext cx="2094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Noise voltage (mV)</a:t>
              </a: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2952036" y="3335694"/>
            <a:ext cx="400110" cy="176461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1400" dirty="0"/>
              <a:t>Bit Error Rate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C2AF5C6-9BB4-4A59-B251-7E17D7BE4EC0}"/>
              </a:ext>
            </a:extLst>
          </p:cNvPr>
          <p:cNvSpPr txBox="1">
            <a:spLocks/>
          </p:cNvSpPr>
          <p:nvPr/>
        </p:nvSpPr>
        <p:spPr bwMode="gray">
          <a:xfrm>
            <a:off x="629587" y="266272"/>
            <a:ext cx="11268534" cy="99677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Preliminary test results using a galvanic physical layer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35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/>
            <a:r>
              <a:rPr lang="en-US" dirty="0"/>
              <a:t>Testing Result – Parameters that influence Galvanic Accuracy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639C079-2EFE-4D84-806E-7955B0C24370}"/>
              </a:ext>
            </a:extLst>
          </p:cNvPr>
          <p:cNvSpPr/>
          <p:nvPr/>
        </p:nvSpPr>
        <p:spPr>
          <a:xfrm>
            <a:off x="4402419" y="5277101"/>
            <a:ext cx="4167076" cy="11176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723C6C4-8A5B-4FAE-AB71-D567E4AE86F7}"/>
              </a:ext>
            </a:extLst>
          </p:cNvPr>
          <p:cNvSpPr/>
          <p:nvPr/>
        </p:nvSpPr>
        <p:spPr bwMode="gray">
          <a:xfrm>
            <a:off x="624161" y="1367707"/>
            <a:ext cx="8377882" cy="2425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prstClr val="white"/>
                </a:solidFill>
                <a:ea typeface="Verdana" panose="020B0604030504040204" pitchFamily="34" charset="0"/>
              </a:rPr>
              <a:t>How orientation influence accuracy? </a:t>
            </a:r>
            <a:r>
              <a:rPr lang="en-US" sz="1200" dirty="0">
                <a:solidFill>
                  <a:prstClr val="white"/>
                </a:solidFill>
                <a:ea typeface="Verdana" panose="020B0604030504040204" pitchFamily="34" charset="0"/>
              </a:rPr>
              <a:t>(each series corresponds to a unique distance)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4162" y="1705550"/>
            <a:ext cx="7152856" cy="49244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/>
              <a:t>For face-to-face orientation, larger distance will give more accurate transmission at least in range around 100mm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0123056" y="3059449"/>
            <a:ext cx="1847273" cy="1451043"/>
            <a:chOff x="10123055" y="2770909"/>
            <a:chExt cx="1847273" cy="1451043"/>
          </a:xfrm>
        </p:grpSpPr>
        <p:sp>
          <p:nvSpPr>
            <p:cNvPr id="28" name="TextBox 27"/>
            <p:cNvSpPr txBox="1"/>
            <p:nvPr/>
          </p:nvSpPr>
          <p:spPr>
            <a:xfrm>
              <a:off x="10123055" y="2770909"/>
              <a:ext cx="1847272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rgbClr val="FF7300"/>
                  </a:solidFill>
                </a:rPr>
                <a:t>-----: smaller distance (use middle as reference point) 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123056" y="3644871"/>
              <a:ext cx="1847272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65000"/>
                    </a:schemeClr>
                  </a:solidFill>
                </a:rPr>
                <a:t>-----: larger distance (use head as reference point) 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56065" y="2515094"/>
            <a:ext cx="5225900" cy="3763249"/>
            <a:chOff x="556064" y="2226554"/>
            <a:chExt cx="5225900" cy="3763249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7E736E7-77E4-4A73-9669-A98E4B0085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7477"/>
            <a:stretch/>
          </p:blipFill>
          <p:spPr>
            <a:xfrm>
              <a:off x="836101" y="2595886"/>
              <a:ext cx="4447099" cy="3158368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/>
            <p:nvPr/>
          </p:nvCxnSpPr>
          <p:spPr>
            <a:xfrm flipV="1">
              <a:off x="1325628" y="2309559"/>
              <a:ext cx="0" cy="322349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V="1">
              <a:off x="1325628" y="5500488"/>
              <a:ext cx="4456336" cy="3256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56064" y="3168071"/>
              <a:ext cx="400110" cy="1764613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1400" dirty="0"/>
                <a:t>Bit Error Rate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308179" y="5682026"/>
              <a:ext cx="2094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Noise voltage (mV)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788429" y="2226554"/>
              <a:ext cx="34147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latin typeface="+mj-lt"/>
                </a:rPr>
                <a:t>Face-to-Face Orientation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985164" y="2515094"/>
            <a:ext cx="4521201" cy="3763248"/>
            <a:chOff x="5985163" y="2226554"/>
            <a:chExt cx="4521201" cy="3763248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79" r="22737"/>
            <a:stretch/>
          </p:blipFill>
          <p:spPr bwMode="auto">
            <a:xfrm>
              <a:off x="5985163" y="2595886"/>
              <a:ext cx="3879273" cy="3093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4" name="Straight Arrow Connector 53"/>
            <p:cNvCxnSpPr/>
            <p:nvPr/>
          </p:nvCxnSpPr>
          <p:spPr>
            <a:xfrm flipV="1">
              <a:off x="6050028" y="5467927"/>
              <a:ext cx="4456336" cy="4884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V="1">
              <a:off x="6050028" y="2309559"/>
              <a:ext cx="0" cy="322349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6907802" y="5682025"/>
              <a:ext cx="2094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Noise voltage (mV)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799766" y="2226554"/>
              <a:ext cx="24529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latin typeface="+mj-lt"/>
                </a:rPr>
                <a:t>Cross Orientation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695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639C079-2EFE-4D84-806E-7955B0C24370}"/>
              </a:ext>
            </a:extLst>
          </p:cNvPr>
          <p:cNvSpPr/>
          <p:nvPr/>
        </p:nvSpPr>
        <p:spPr>
          <a:xfrm>
            <a:off x="4402419" y="5277101"/>
            <a:ext cx="4167076" cy="11176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723C6C4-8A5B-4FAE-AB71-D567E4AE86F7}"/>
              </a:ext>
            </a:extLst>
          </p:cNvPr>
          <p:cNvSpPr/>
          <p:nvPr/>
        </p:nvSpPr>
        <p:spPr bwMode="gray">
          <a:xfrm>
            <a:off x="624160" y="1367706"/>
            <a:ext cx="8769222" cy="3378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prstClr val="white"/>
                </a:solidFill>
                <a:ea typeface="Verdana" panose="020B0604030504040204" pitchFamily="34" charset="0"/>
              </a:rPr>
              <a:t>How does orientation influence accuracy?</a:t>
            </a:r>
            <a:r>
              <a:rPr lang="en-US" sz="1200" dirty="0">
                <a:solidFill>
                  <a:prstClr val="white"/>
                </a:solidFill>
                <a:ea typeface="Verdana" panose="020B0604030504040204" pitchFamily="34" charset="0"/>
              </a:rPr>
              <a:t>(each series corresponds to each orientation)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4162" y="1776800"/>
            <a:ext cx="9754872" cy="24622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/>
              <a:t>General trend for improved data </a:t>
            </a:r>
            <a:r>
              <a:rPr lang="en-US" sz="1600" b="0" dirty="0" err="1"/>
              <a:t>transception</a:t>
            </a:r>
            <a:r>
              <a:rPr lang="en-US" sz="1600" b="0" dirty="0"/>
              <a:t>: Parallel &gt; Face-to-face &gt; Cross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188278" y="4221290"/>
            <a:ext cx="18472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FF7300"/>
                </a:solidFill>
              </a:rPr>
              <a:t>-----: Face-to-Face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188277" y="4498827"/>
            <a:ext cx="18472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0C8CAC"/>
                </a:solidFill>
              </a:rPr>
              <a:t>-----: Parallel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315813" y="2457291"/>
            <a:ext cx="5225900" cy="3763249"/>
            <a:chOff x="556065" y="2515094"/>
            <a:chExt cx="5225900" cy="376324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8CFBBF3-B46B-4C02-94A7-5A6023C23B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02" t="2543" r="23289"/>
            <a:stretch/>
          </p:blipFill>
          <p:spPr>
            <a:xfrm>
              <a:off x="868218" y="2964873"/>
              <a:ext cx="4657943" cy="3083254"/>
            </a:xfrm>
            <a:prstGeom prst="rect">
              <a:avLst/>
            </a:prstGeom>
          </p:spPr>
        </p:pic>
        <p:grpSp>
          <p:nvGrpSpPr>
            <p:cNvPr id="37" name="Group 36"/>
            <p:cNvGrpSpPr/>
            <p:nvPr/>
          </p:nvGrpSpPr>
          <p:grpSpPr>
            <a:xfrm>
              <a:off x="556065" y="2515094"/>
              <a:ext cx="5225900" cy="3763249"/>
              <a:chOff x="556064" y="2226554"/>
              <a:chExt cx="5225900" cy="3763249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V="1">
                <a:off x="1325628" y="2309559"/>
                <a:ext cx="0" cy="322349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V="1">
                <a:off x="1325628" y="5500488"/>
                <a:ext cx="4456336" cy="3256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556064" y="3168071"/>
                <a:ext cx="400110" cy="1764613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pPr algn="ctr"/>
                <a:r>
                  <a:rPr lang="en-US" sz="1400" dirty="0"/>
                  <a:t>Bit Error Rate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308179" y="5682026"/>
                <a:ext cx="20942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Noise voltage (mV)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403432" y="2226554"/>
                <a:ext cx="1847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endParaRPr lang="en-US" b="1" dirty="0">
                  <a:latin typeface="+mj-lt"/>
                </a:endParaRPr>
              </a:p>
            </p:txBody>
          </p:sp>
        </p:grpSp>
      </p:grpSp>
      <p:sp>
        <p:nvSpPr>
          <p:cNvPr id="26" name="TextBox 25"/>
          <p:cNvSpPr txBox="1"/>
          <p:nvPr/>
        </p:nvSpPr>
        <p:spPr>
          <a:xfrm>
            <a:off x="10188278" y="3953791"/>
            <a:ext cx="18472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FFC000"/>
                </a:solidFill>
              </a:rPr>
              <a:t>-----: Cross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F7941023-080D-4331-ADB0-EEACBCE2C7CA}"/>
              </a:ext>
            </a:extLst>
          </p:cNvPr>
          <p:cNvSpPr txBox="1">
            <a:spLocks/>
          </p:cNvSpPr>
          <p:nvPr/>
        </p:nvSpPr>
        <p:spPr bwMode="gray">
          <a:xfrm>
            <a:off x="629587" y="266272"/>
            <a:ext cx="11268534" cy="99677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Preliminary test results using a galvanic physical layer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19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24162" y="1705550"/>
            <a:ext cx="11268534" cy="4278094"/>
          </a:xfrm>
        </p:spPr>
        <p:txBody>
          <a:bodyPr/>
          <a:lstStyle/>
          <a:p>
            <a:pPr marL="285750" lvl="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Provided SDD with a new configurable tool for assessing BAN modem design templates and performing comparative testing of physical layer communication technologies</a:t>
            </a:r>
          </a:p>
          <a:p>
            <a:pPr marL="973138" lvl="1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Includes code (SW in GNU radio) that is readily portable to more mature test hardware (i.e. National Instruments vs. </a:t>
            </a:r>
            <a:r>
              <a:rPr lang="en-US" dirty="0" err="1"/>
              <a:t>HackOne</a:t>
            </a:r>
            <a:r>
              <a:rPr lang="en-US" dirty="0"/>
              <a:t> RF)</a:t>
            </a:r>
          </a:p>
          <a:p>
            <a:pPr marL="973138" lvl="1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Interfaces with a saline test environment capable of mimicking a multitude of BAN communication use cases </a:t>
            </a:r>
          </a:p>
          <a:p>
            <a:pPr marL="285750" lvl="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Begin preliminary testing that should ultimately facilitate the first “apples to apples” comparisons of in-house SDD physical layer communication methodologies </a:t>
            </a:r>
          </a:p>
          <a:p>
            <a:pPr marL="285750" lvl="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Documented my development and design efforts to enable support for continued system-level benchmarking after my tenure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/>
            <a:fld id="{8D7026E9-6606-4B7C-9DC5-0640007BDBAE}" type="slidenum">
              <a:rPr lang="en-US" smtClean="0"/>
              <a:pPr lvl="2"/>
              <a:t>36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07C404-BC23-492C-A06A-7C829118312A}"/>
              </a:ext>
            </a:extLst>
          </p:cNvPr>
          <p:cNvSpPr txBox="1">
            <a:spLocks/>
          </p:cNvSpPr>
          <p:nvPr/>
        </p:nvSpPr>
        <p:spPr bwMode="gray">
          <a:xfrm>
            <a:off x="629587" y="266272"/>
            <a:ext cx="11268534" cy="99677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Summary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42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4162" y="1705550"/>
            <a:ext cx="11268534" cy="3508653"/>
          </a:xfrm>
        </p:spPr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Further improve the assessment system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US" dirty="0"/>
              <a:t>Develop additional modulation templates inclusive of PPM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US" dirty="0"/>
              <a:t>Transform the high-level SDR system into FPGA language to better assess </a:t>
            </a:r>
            <a:r>
              <a:rPr lang="en-US" dirty="0" err="1"/>
              <a:t>Tx</a:t>
            </a:r>
            <a:r>
              <a:rPr lang="en-US" dirty="0"/>
              <a:t>/Rx efficiencies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US" dirty="0"/>
              <a:t>Transition targeted design blocks to analog implementations to better mimic </a:t>
            </a:r>
            <a:r>
              <a:rPr lang="en-US" dirty="0" err="1"/>
              <a:t>envisionable</a:t>
            </a:r>
            <a:r>
              <a:rPr lang="en-US" dirty="0"/>
              <a:t> implant module embodiments</a:t>
            </a:r>
          </a:p>
          <a:p>
            <a:pPr lvl="2" indent="0">
              <a:buNone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Collecting more testing data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US" dirty="0"/>
              <a:t>Explore full suite of developed modem formats and their impact on </a:t>
            </a:r>
            <a:r>
              <a:rPr lang="en-US" dirty="0" err="1"/>
              <a:t>Tx</a:t>
            </a:r>
            <a:r>
              <a:rPr lang="en-US" dirty="0"/>
              <a:t>/Rx accuracy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US" dirty="0"/>
              <a:t>Obtain better insight on the role that distance and orientation play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US" dirty="0"/>
              <a:t>Extract power efficiency metrics to shed light on design trade-offs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/>
            <a:fld id="{8D7026E9-6606-4B7C-9DC5-0640007BDBAE}" type="slidenum">
              <a:rPr lang="en-US" smtClean="0"/>
              <a:pPr lvl="2"/>
              <a:t>37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8D6666B-B2BB-4832-ABE9-21AA854B82C5}"/>
              </a:ext>
            </a:extLst>
          </p:cNvPr>
          <p:cNvSpPr txBox="1">
            <a:spLocks/>
          </p:cNvSpPr>
          <p:nvPr/>
        </p:nvSpPr>
        <p:spPr bwMode="gray">
          <a:xfrm>
            <a:off x="629587" y="266272"/>
            <a:ext cx="11268534" cy="99677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Possible project extensions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46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/>
          <p:cNvCxnSpPr/>
          <p:nvPr/>
        </p:nvCxnSpPr>
        <p:spPr>
          <a:xfrm flipH="1">
            <a:off x="3842028" y="1452470"/>
            <a:ext cx="10996" cy="494113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8CE5F2-CC6A-48B5-8AA8-81F98E0CA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5F330C-AFC3-4F14-9D25-427D01FAC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/>
            <a:fld id="{8D7026E9-6606-4B7C-9DC5-0640007BDBAE}" type="slidenum">
              <a:rPr lang="en-US" smtClean="0"/>
              <a:pPr lvl="2"/>
              <a:t>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4FD65E-9378-4715-A090-2892AF2FAA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BD207AB-ADD2-48A3-BF1C-8214DCD4941A}"/>
              </a:ext>
            </a:extLst>
          </p:cNvPr>
          <p:cNvGrpSpPr/>
          <p:nvPr/>
        </p:nvGrpSpPr>
        <p:grpSpPr>
          <a:xfrm>
            <a:off x="8563542" y="1371600"/>
            <a:ext cx="3323659" cy="4555093"/>
            <a:chOff x="8563542" y="1371600"/>
            <a:chExt cx="3323659" cy="455509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35E886F-2651-48D8-94C2-09F0516DFAD1}"/>
                </a:ext>
              </a:extLst>
            </p:cNvPr>
            <p:cNvSpPr txBox="1"/>
            <p:nvPr/>
          </p:nvSpPr>
          <p:spPr>
            <a:xfrm>
              <a:off x="8563542" y="1371600"/>
              <a:ext cx="3323659" cy="4555093"/>
            </a:xfrm>
            <a:prstGeom prst="rect">
              <a:avLst/>
            </a:prstGeom>
            <a:noFill/>
            <a:ln w="12700">
              <a:solidFill>
                <a:schemeClr val="bg2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u="sng" dirty="0"/>
                <a:t>Motivation:</a:t>
              </a:r>
            </a:p>
            <a:p>
              <a:endParaRPr lang="en-US" dirty="0"/>
            </a:p>
            <a:p>
              <a:r>
                <a:rPr lang="en-US" dirty="0"/>
                <a:t>In order to assess the BAN communication for </a:t>
              </a:r>
              <a:r>
                <a:rPr lang="en-US" dirty="0" err="1"/>
                <a:t>iLPs</a:t>
              </a:r>
              <a:r>
                <a:rPr lang="en-US" dirty="0"/>
                <a:t>, under:</a:t>
              </a:r>
            </a:p>
            <a:p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the different </a:t>
              </a:r>
              <a:r>
                <a:rPr lang="en-US" u="sng" dirty="0"/>
                <a:t>SW modem </a:t>
              </a:r>
              <a:r>
                <a:rPr lang="en-US" dirty="0"/>
                <a:t>design templates, and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the different </a:t>
              </a:r>
              <a:r>
                <a:rPr lang="en-US" u="sng" dirty="0"/>
                <a:t>physical-layer</a:t>
              </a:r>
              <a:r>
                <a:rPr lang="en-US" dirty="0"/>
                <a:t> infrastructures,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r>
                <a:rPr lang="en-US" dirty="0"/>
                <a:t>a new, configurable system, which is hardware-platform independent, is needed.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  <p:sp>
          <p:nvSpPr>
            <p:cNvPr id="33" name="Half Frame 32">
              <a:extLst>
                <a:ext uri="{FF2B5EF4-FFF2-40B4-BE49-F238E27FC236}">
                  <a16:creationId xmlns:a16="http://schemas.microsoft.com/office/drawing/2014/main" id="{9E854E9A-6731-48E4-B13F-BF11704ACA6E}"/>
                </a:ext>
              </a:extLst>
            </p:cNvPr>
            <p:cNvSpPr/>
            <p:nvPr/>
          </p:nvSpPr>
          <p:spPr>
            <a:xfrm>
              <a:off x="8563542" y="1371600"/>
              <a:ext cx="328921" cy="1026511"/>
            </a:xfrm>
            <a:prstGeom prst="halfFram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202010AD-A40D-470A-856E-925B2C8273DE}"/>
              </a:ext>
            </a:extLst>
          </p:cNvPr>
          <p:cNvSpPr/>
          <p:nvPr/>
        </p:nvSpPr>
        <p:spPr>
          <a:xfrm>
            <a:off x="624631" y="2245433"/>
            <a:ext cx="1638300" cy="35101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Software-defined Radio Bench Modems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837BBE-4589-4FC5-A8D6-C5AEA08DB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340" y="2398112"/>
            <a:ext cx="1612024" cy="910372"/>
          </a:xfrm>
          <a:prstGeom prst="rect">
            <a:avLst/>
          </a:prstGeom>
          <a:scene3d>
            <a:camera prst="orthographicFront">
              <a:rot lat="0" lon="1080000" rev="0"/>
            </a:camera>
            <a:lightRig rig="threePt" dir="t"/>
          </a:scene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7A917E-780D-42A0-813D-E4421D91F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558" y="4416812"/>
            <a:ext cx="1619805" cy="914766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252DF0B3-85D2-43CE-A83C-2C0F9DFE4A4B}"/>
              </a:ext>
            </a:extLst>
          </p:cNvPr>
          <p:cNvSpPr/>
          <p:nvPr/>
        </p:nvSpPr>
        <p:spPr>
          <a:xfrm>
            <a:off x="4587077" y="2241991"/>
            <a:ext cx="3559205" cy="3510135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50F8F2C-C2AE-475E-9E6D-DD89880A57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3000"/>
                    </a14:imgEffect>
                    <a14:imgEffect>
                      <a14:brightnessContrast bright="21000" contrast="19000"/>
                    </a14:imgEffect>
                  </a14:imgLayer>
                </a14:imgProps>
              </a:ext>
            </a:extLst>
          </a:blip>
          <a:srcRect l="8926" t="-3856" r="26868" b="3856"/>
          <a:stretch/>
        </p:blipFill>
        <p:spPr>
          <a:xfrm rot="16041478" flipH="1">
            <a:off x="5987821" y="2201456"/>
            <a:ext cx="160989" cy="12543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09C6579-38F4-4B45-9D0F-3A8F202645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3000"/>
                    </a14:imgEffect>
                    <a14:imgEffect>
                      <a14:brightnessContrast bright="21000" contrast="19000"/>
                    </a14:imgEffect>
                  </a14:imgLayer>
                </a14:imgProps>
              </a:ext>
            </a:extLst>
          </a:blip>
          <a:srcRect l="8926" t="-3856" r="26868" b="3856"/>
          <a:stretch/>
        </p:blipFill>
        <p:spPr>
          <a:xfrm rot="16041478" flipH="1">
            <a:off x="5986595" y="4326151"/>
            <a:ext cx="161596" cy="1259083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BEA853-FD58-4CA5-974E-8550D3A24D0D}"/>
              </a:ext>
            </a:extLst>
          </p:cNvPr>
          <p:cNvCxnSpPr>
            <a:cxnSpLocks/>
          </p:cNvCxnSpPr>
          <p:nvPr/>
        </p:nvCxnSpPr>
        <p:spPr>
          <a:xfrm>
            <a:off x="4402557" y="2861644"/>
            <a:ext cx="1055164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34A4FB-4B9A-462F-8A3A-9750B924A5A9}"/>
              </a:ext>
            </a:extLst>
          </p:cNvPr>
          <p:cNvCxnSpPr>
            <a:cxnSpLocks/>
          </p:cNvCxnSpPr>
          <p:nvPr/>
        </p:nvCxnSpPr>
        <p:spPr>
          <a:xfrm flipH="1">
            <a:off x="4493342" y="5006312"/>
            <a:ext cx="907825" cy="7003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63D1709-2773-4705-AAA2-F1BCF4EDD3D9}"/>
              </a:ext>
            </a:extLst>
          </p:cNvPr>
          <p:cNvSpPr txBox="1"/>
          <p:nvPr/>
        </p:nvSpPr>
        <p:spPr>
          <a:xfrm>
            <a:off x="5409832" y="3014653"/>
            <a:ext cx="13419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itka Text" panose="02000505000000020004" pitchFamily="2" charset="0"/>
              </a:rPr>
              <a:t>Transmitter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220976-637B-4368-9205-1EA8AFA18174}"/>
              </a:ext>
            </a:extLst>
          </p:cNvPr>
          <p:cNvSpPr txBox="1"/>
          <p:nvPr/>
        </p:nvSpPr>
        <p:spPr>
          <a:xfrm>
            <a:off x="5592855" y="5131587"/>
            <a:ext cx="13419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itka Text" panose="02000505000000020004" pitchFamily="2" charset="0"/>
              </a:rPr>
              <a:t>Receiver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369E9B5-C52B-4CF5-BA99-5D79F44D84E7}"/>
              </a:ext>
            </a:extLst>
          </p:cNvPr>
          <p:cNvCxnSpPr/>
          <p:nvPr/>
        </p:nvCxnSpPr>
        <p:spPr>
          <a:xfrm flipV="1">
            <a:off x="2262931" y="2846844"/>
            <a:ext cx="971759" cy="4368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38" y="2801330"/>
            <a:ext cx="879063" cy="280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65F778-AC84-43CF-A168-25297FCB423C}"/>
              </a:ext>
            </a:extLst>
          </p:cNvPr>
          <p:cNvCxnSpPr>
            <a:cxnSpLocks/>
          </p:cNvCxnSpPr>
          <p:nvPr/>
        </p:nvCxnSpPr>
        <p:spPr>
          <a:xfrm flipH="1">
            <a:off x="2286684" y="4991753"/>
            <a:ext cx="948006" cy="2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38" y="5050726"/>
            <a:ext cx="879063" cy="280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369E9B5-C52B-4CF5-BA99-5D79F44D84E7}"/>
              </a:ext>
            </a:extLst>
          </p:cNvPr>
          <p:cNvCxnSpPr>
            <a:cxnSpLocks/>
          </p:cNvCxnSpPr>
          <p:nvPr/>
        </p:nvCxnSpPr>
        <p:spPr>
          <a:xfrm>
            <a:off x="689250" y="2073712"/>
            <a:ext cx="219404" cy="640027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Graphic 41" descr="Wi-Fi">
            <a:extLst>
              <a:ext uri="{FF2B5EF4-FFF2-40B4-BE49-F238E27FC236}">
                <a16:creationId xmlns:a16="http://schemas.microsoft.com/office/drawing/2014/main" id="{A0C36E83-8926-49ED-B3D0-239E7E0BD3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7641280" y="2852638"/>
            <a:ext cx="882261" cy="2039294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AB174CD7-3ECF-41BB-96A3-8D98767F0DFE}"/>
              </a:ext>
            </a:extLst>
          </p:cNvPr>
          <p:cNvSpPr/>
          <p:nvPr/>
        </p:nvSpPr>
        <p:spPr>
          <a:xfrm>
            <a:off x="7670448" y="4718875"/>
            <a:ext cx="836358" cy="287438"/>
          </a:xfrm>
          <a:prstGeom prst="rect">
            <a:avLst/>
          </a:prstGeom>
          <a:solidFill>
            <a:srgbClr val="BB5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Galvanic</a:t>
            </a:r>
          </a:p>
        </p:txBody>
      </p:sp>
      <p:pic>
        <p:nvPicPr>
          <p:cNvPr id="8" name="Graphic 7" descr="Wi-Fi">
            <a:extLst>
              <a:ext uri="{FF2B5EF4-FFF2-40B4-BE49-F238E27FC236}">
                <a16:creationId xmlns:a16="http://schemas.microsoft.com/office/drawing/2014/main" id="{88DAA2D1-03B8-4955-9F7A-FBF44E7BFB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6727096" y="2909994"/>
            <a:ext cx="914400" cy="197665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B4BA7CD-33F5-4ED5-867D-57C6F48B9DB1}"/>
              </a:ext>
            </a:extLst>
          </p:cNvPr>
          <p:cNvSpPr/>
          <p:nvPr/>
        </p:nvSpPr>
        <p:spPr>
          <a:xfrm>
            <a:off x="6771580" y="4718876"/>
            <a:ext cx="821040" cy="29093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Acoustic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082" y="5926414"/>
            <a:ext cx="779039" cy="369332"/>
          </a:xfrm>
          <a:prstGeom prst="rect">
            <a:avLst/>
          </a:prstGeom>
          <a:noFill/>
          <a:ln>
            <a:solidFill>
              <a:srgbClr val="00234C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52082" y="1704380"/>
            <a:ext cx="7790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0" b="2691"/>
          <a:stretch/>
        </p:blipFill>
        <p:spPr bwMode="auto">
          <a:xfrm>
            <a:off x="2297343" y="2294750"/>
            <a:ext cx="844651" cy="397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2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7313" b="3785"/>
          <a:stretch/>
        </p:blipFill>
        <p:spPr bwMode="auto">
          <a:xfrm>
            <a:off x="2300088" y="4477762"/>
            <a:ext cx="866303" cy="392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92"/>
          <a:stretch/>
        </p:blipFill>
        <p:spPr bwMode="auto">
          <a:xfrm>
            <a:off x="4422180" y="2267334"/>
            <a:ext cx="866656" cy="39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3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61"/>
          <a:stretch/>
        </p:blipFill>
        <p:spPr bwMode="auto">
          <a:xfrm>
            <a:off x="4402557" y="4452941"/>
            <a:ext cx="886279" cy="39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384498" y="3467789"/>
            <a:ext cx="594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OR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823201" y="1451610"/>
            <a:ext cx="101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Digital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496948" y="1452470"/>
            <a:ext cx="101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Analog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B4BA7CD-33F5-4ED5-867D-57C6F48B9DB1}"/>
              </a:ext>
            </a:extLst>
          </p:cNvPr>
          <p:cNvSpPr/>
          <p:nvPr/>
        </p:nvSpPr>
        <p:spPr>
          <a:xfrm>
            <a:off x="6773775" y="2744743"/>
            <a:ext cx="821040" cy="29093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Acoustic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174CD7-3ECF-41BB-96A3-8D98767F0DFE}"/>
              </a:ext>
            </a:extLst>
          </p:cNvPr>
          <p:cNvSpPr/>
          <p:nvPr/>
        </p:nvSpPr>
        <p:spPr>
          <a:xfrm>
            <a:off x="7676548" y="2749925"/>
            <a:ext cx="836358" cy="287438"/>
          </a:xfrm>
          <a:prstGeom prst="rect">
            <a:avLst/>
          </a:prstGeom>
          <a:solidFill>
            <a:srgbClr val="BB5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Galvanic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703674" y="3621404"/>
            <a:ext cx="2157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Physical-layer test environment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369E9B5-C52B-4CF5-BA99-5D79F44D84E7}"/>
              </a:ext>
            </a:extLst>
          </p:cNvPr>
          <p:cNvCxnSpPr/>
          <p:nvPr/>
        </p:nvCxnSpPr>
        <p:spPr>
          <a:xfrm flipV="1">
            <a:off x="1714500" y="2614840"/>
            <a:ext cx="650875" cy="246804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A314F44-D4DF-443D-87BF-03718F3C5B32}"/>
              </a:ext>
            </a:extLst>
          </p:cNvPr>
          <p:cNvCxnSpPr>
            <a:cxnSpLocks/>
          </p:cNvCxnSpPr>
          <p:nvPr/>
        </p:nvCxnSpPr>
        <p:spPr>
          <a:xfrm rot="10800000" flipV="1">
            <a:off x="1710999" y="4777387"/>
            <a:ext cx="650875" cy="246804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4788F14-B921-4DEC-9001-99F0DDE1BB4A}"/>
              </a:ext>
            </a:extLst>
          </p:cNvPr>
          <p:cNvCxnSpPr>
            <a:cxnSpLocks/>
          </p:cNvCxnSpPr>
          <p:nvPr/>
        </p:nvCxnSpPr>
        <p:spPr>
          <a:xfrm>
            <a:off x="689250" y="5145417"/>
            <a:ext cx="219404" cy="640027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itle 1">
            <a:extLst>
              <a:ext uri="{FF2B5EF4-FFF2-40B4-BE49-F238E27FC236}">
                <a16:creationId xmlns:a16="http://schemas.microsoft.com/office/drawing/2014/main" id="{380468B4-1781-4347-9CB9-83467A5801B2}"/>
              </a:ext>
            </a:extLst>
          </p:cNvPr>
          <p:cNvSpPr txBox="1">
            <a:spLocks/>
          </p:cNvSpPr>
          <p:nvPr/>
        </p:nvSpPr>
        <p:spPr bwMode="gray">
          <a:xfrm>
            <a:off x="629587" y="266272"/>
            <a:ext cx="11268534" cy="99677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Project Overview</a:t>
            </a:r>
            <a:br>
              <a:rPr lang="en-US" dirty="0"/>
            </a:b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A618E08-B117-4681-8FAB-48C5D399386C}"/>
              </a:ext>
            </a:extLst>
          </p:cNvPr>
          <p:cNvGrpSpPr/>
          <p:nvPr/>
        </p:nvGrpSpPr>
        <p:grpSpPr>
          <a:xfrm>
            <a:off x="8563542" y="1371600"/>
            <a:ext cx="3334579" cy="4554814"/>
            <a:chOff x="8563542" y="1371600"/>
            <a:chExt cx="3334579" cy="455481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A2F889-5134-4A45-A628-971D14CC240D}"/>
                </a:ext>
              </a:extLst>
            </p:cNvPr>
            <p:cNvSpPr/>
            <p:nvPr/>
          </p:nvSpPr>
          <p:spPr>
            <a:xfrm>
              <a:off x="8563542" y="1371600"/>
              <a:ext cx="3334579" cy="455481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9" name="Half Frame 58">
              <a:extLst>
                <a:ext uri="{FF2B5EF4-FFF2-40B4-BE49-F238E27FC236}">
                  <a16:creationId xmlns:a16="http://schemas.microsoft.com/office/drawing/2014/main" id="{FCA539D4-9DD2-4546-A06E-98E78F71E8CA}"/>
                </a:ext>
              </a:extLst>
            </p:cNvPr>
            <p:cNvSpPr/>
            <p:nvPr/>
          </p:nvSpPr>
          <p:spPr>
            <a:xfrm>
              <a:off x="8565381" y="1386000"/>
              <a:ext cx="328921" cy="1026511"/>
            </a:xfrm>
            <a:prstGeom prst="half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5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/>
          <p:cNvCxnSpPr/>
          <p:nvPr/>
        </p:nvCxnSpPr>
        <p:spPr>
          <a:xfrm flipH="1">
            <a:off x="3842028" y="1452470"/>
            <a:ext cx="10996" cy="494113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8CE5F2-CC6A-48B5-8AA8-81F98E0CA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5F330C-AFC3-4F14-9D25-427D01FAC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/>
            <a:fld id="{8D7026E9-6606-4B7C-9DC5-0640007BDBAE}" type="slidenum">
              <a:rPr lang="en-US" smtClean="0"/>
              <a:pPr lvl="2"/>
              <a:t>5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4FD65E-9378-4715-A090-2892AF2FAA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2010AD-A40D-470A-856E-925B2C8273DE}"/>
              </a:ext>
            </a:extLst>
          </p:cNvPr>
          <p:cNvSpPr/>
          <p:nvPr/>
        </p:nvSpPr>
        <p:spPr>
          <a:xfrm>
            <a:off x="624631" y="2245433"/>
            <a:ext cx="1638300" cy="35101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Software-defined Radio Bench Modems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837BBE-4589-4FC5-A8D6-C5AEA08DB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340" y="2398112"/>
            <a:ext cx="1612024" cy="910372"/>
          </a:xfrm>
          <a:prstGeom prst="rect">
            <a:avLst/>
          </a:prstGeom>
          <a:scene3d>
            <a:camera prst="orthographicFront">
              <a:rot lat="0" lon="1080000" rev="0"/>
            </a:camera>
            <a:lightRig rig="threePt" dir="t"/>
          </a:scene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7A917E-780D-42A0-813D-E4421D91F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558" y="4416812"/>
            <a:ext cx="1619805" cy="914766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252DF0B3-85D2-43CE-A83C-2C0F9DFE4A4B}"/>
              </a:ext>
            </a:extLst>
          </p:cNvPr>
          <p:cNvSpPr/>
          <p:nvPr/>
        </p:nvSpPr>
        <p:spPr>
          <a:xfrm>
            <a:off x="4587077" y="2241991"/>
            <a:ext cx="3559205" cy="3510135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50F8F2C-C2AE-475E-9E6D-DD89880A57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3000"/>
                    </a14:imgEffect>
                    <a14:imgEffect>
                      <a14:brightnessContrast bright="21000" contrast="19000"/>
                    </a14:imgEffect>
                  </a14:imgLayer>
                </a14:imgProps>
              </a:ext>
            </a:extLst>
          </a:blip>
          <a:srcRect l="8926" t="-3856" r="26868" b="3856"/>
          <a:stretch/>
        </p:blipFill>
        <p:spPr>
          <a:xfrm rot="16041478" flipH="1">
            <a:off x="5987821" y="2201456"/>
            <a:ext cx="160989" cy="12543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09C6579-38F4-4B45-9D0F-3A8F202645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3000"/>
                    </a14:imgEffect>
                    <a14:imgEffect>
                      <a14:brightnessContrast bright="21000" contrast="19000"/>
                    </a14:imgEffect>
                  </a14:imgLayer>
                </a14:imgProps>
              </a:ext>
            </a:extLst>
          </a:blip>
          <a:srcRect l="8926" t="-3856" r="26868" b="3856"/>
          <a:stretch/>
        </p:blipFill>
        <p:spPr>
          <a:xfrm rot="16041478" flipH="1">
            <a:off x="5986595" y="4326151"/>
            <a:ext cx="161596" cy="1259083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BEA853-FD58-4CA5-974E-8550D3A24D0D}"/>
              </a:ext>
            </a:extLst>
          </p:cNvPr>
          <p:cNvCxnSpPr>
            <a:cxnSpLocks/>
          </p:cNvCxnSpPr>
          <p:nvPr/>
        </p:nvCxnSpPr>
        <p:spPr>
          <a:xfrm>
            <a:off x="4402557" y="2861644"/>
            <a:ext cx="1055164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34A4FB-4B9A-462F-8A3A-9750B924A5A9}"/>
              </a:ext>
            </a:extLst>
          </p:cNvPr>
          <p:cNvCxnSpPr>
            <a:cxnSpLocks/>
          </p:cNvCxnSpPr>
          <p:nvPr/>
        </p:nvCxnSpPr>
        <p:spPr>
          <a:xfrm flipH="1">
            <a:off x="4493342" y="5006312"/>
            <a:ext cx="907825" cy="7003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63D1709-2773-4705-AAA2-F1BCF4EDD3D9}"/>
              </a:ext>
            </a:extLst>
          </p:cNvPr>
          <p:cNvSpPr txBox="1"/>
          <p:nvPr/>
        </p:nvSpPr>
        <p:spPr>
          <a:xfrm>
            <a:off x="5409832" y="3014653"/>
            <a:ext cx="13419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itka Text" panose="02000505000000020004" pitchFamily="2" charset="0"/>
              </a:rPr>
              <a:t>Transmitter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220976-637B-4368-9205-1EA8AFA18174}"/>
              </a:ext>
            </a:extLst>
          </p:cNvPr>
          <p:cNvSpPr txBox="1"/>
          <p:nvPr/>
        </p:nvSpPr>
        <p:spPr>
          <a:xfrm>
            <a:off x="5592855" y="5131587"/>
            <a:ext cx="13419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itka Text" panose="02000505000000020004" pitchFamily="2" charset="0"/>
              </a:rPr>
              <a:t>Receiver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369E9B5-C52B-4CF5-BA99-5D79F44D84E7}"/>
              </a:ext>
            </a:extLst>
          </p:cNvPr>
          <p:cNvCxnSpPr/>
          <p:nvPr/>
        </p:nvCxnSpPr>
        <p:spPr>
          <a:xfrm flipV="1">
            <a:off x="2262931" y="2846844"/>
            <a:ext cx="971759" cy="4368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38" y="2801330"/>
            <a:ext cx="879063" cy="280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65F778-AC84-43CF-A168-25297FCB423C}"/>
              </a:ext>
            </a:extLst>
          </p:cNvPr>
          <p:cNvCxnSpPr>
            <a:cxnSpLocks/>
          </p:cNvCxnSpPr>
          <p:nvPr/>
        </p:nvCxnSpPr>
        <p:spPr>
          <a:xfrm flipH="1">
            <a:off x="2286684" y="4991753"/>
            <a:ext cx="948006" cy="2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38" y="5050726"/>
            <a:ext cx="879063" cy="280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369E9B5-C52B-4CF5-BA99-5D79F44D84E7}"/>
              </a:ext>
            </a:extLst>
          </p:cNvPr>
          <p:cNvCxnSpPr>
            <a:cxnSpLocks/>
          </p:cNvCxnSpPr>
          <p:nvPr/>
        </p:nvCxnSpPr>
        <p:spPr>
          <a:xfrm>
            <a:off x="689250" y="2073712"/>
            <a:ext cx="219404" cy="640027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Graphic 41" descr="Wi-Fi">
            <a:extLst>
              <a:ext uri="{FF2B5EF4-FFF2-40B4-BE49-F238E27FC236}">
                <a16:creationId xmlns:a16="http://schemas.microsoft.com/office/drawing/2014/main" id="{A0C36E83-8926-49ED-B3D0-239E7E0BD3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7641280" y="2852638"/>
            <a:ext cx="882261" cy="2039294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AB174CD7-3ECF-41BB-96A3-8D98767F0DFE}"/>
              </a:ext>
            </a:extLst>
          </p:cNvPr>
          <p:cNvSpPr/>
          <p:nvPr/>
        </p:nvSpPr>
        <p:spPr>
          <a:xfrm>
            <a:off x="7670448" y="4718875"/>
            <a:ext cx="836358" cy="287438"/>
          </a:xfrm>
          <a:prstGeom prst="rect">
            <a:avLst/>
          </a:prstGeom>
          <a:solidFill>
            <a:srgbClr val="BB5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Galvanic</a:t>
            </a:r>
          </a:p>
        </p:txBody>
      </p:sp>
      <p:pic>
        <p:nvPicPr>
          <p:cNvPr id="8" name="Graphic 7" descr="Wi-Fi">
            <a:extLst>
              <a:ext uri="{FF2B5EF4-FFF2-40B4-BE49-F238E27FC236}">
                <a16:creationId xmlns:a16="http://schemas.microsoft.com/office/drawing/2014/main" id="{88DAA2D1-03B8-4955-9F7A-FBF44E7BFB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6727096" y="2909994"/>
            <a:ext cx="914400" cy="197665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B4BA7CD-33F5-4ED5-867D-57C6F48B9DB1}"/>
              </a:ext>
            </a:extLst>
          </p:cNvPr>
          <p:cNvSpPr/>
          <p:nvPr/>
        </p:nvSpPr>
        <p:spPr>
          <a:xfrm>
            <a:off x="6771580" y="4718876"/>
            <a:ext cx="821040" cy="29093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Acoustic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082" y="5926414"/>
            <a:ext cx="779039" cy="369332"/>
          </a:xfrm>
          <a:prstGeom prst="rect">
            <a:avLst/>
          </a:prstGeom>
          <a:noFill/>
          <a:ln>
            <a:solidFill>
              <a:srgbClr val="00234C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52082" y="1704380"/>
            <a:ext cx="7790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0" b="2691"/>
          <a:stretch/>
        </p:blipFill>
        <p:spPr bwMode="auto">
          <a:xfrm>
            <a:off x="2297343" y="2294750"/>
            <a:ext cx="844651" cy="397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2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7313" b="3785"/>
          <a:stretch/>
        </p:blipFill>
        <p:spPr bwMode="auto">
          <a:xfrm>
            <a:off x="2300088" y="4477762"/>
            <a:ext cx="866303" cy="392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92"/>
          <a:stretch/>
        </p:blipFill>
        <p:spPr bwMode="auto">
          <a:xfrm>
            <a:off x="4422180" y="2267334"/>
            <a:ext cx="866656" cy="39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3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61"/>
          <a:stretch/>
        </p:blipFill>
        <p:spPr bwMode="auto">
          <a:xfrm>
            <a:off x="4402557" y="4452941"/>
            <a:ext cx="886279" cy="39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384498" y="3467789"/>
            <a:ext cx="594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OR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823201" y="1451610"/>
            <a:ext cx="101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Digital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496948" y="1452470"/>
            <a:ext cx="101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Analog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B4BA7CD-33F5-4ED5-867D-57C6F48B9DB1}"/>
              </a:ext>
            </a:extLst>
          </p:cNvPr>
          <p:cNvSpPr/>
          <p:nvPr/>
        </p:nvSpPr>
        <p:spPr>
          <a:xfrm>
            <a:off x="6773775" y="2744743"/>
            <a:ext cx="821040" cy="29093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Acoustic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174CD7-3ECF-41BB-96A3-8D98767F0DFE}"/>
              </a:ext>
            </a:extLst>
          </p:cNvPr>
          <p:cNvSpPr/>
          <p:nvPr/>
        </p:nvSpPr>
        <p:spPr>
          <a:xfrm>
            <a:off x="7676548" y="2749925"/>
            <a:ext cx="836358" cy="287438"/>
          </a:xfrm>
          <a:prstGeom prst="rect">
            <a:avLst/>
          </a:prstGeom>
          <a:solidFill>
            <a:srgbClr val="BB5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Galvanic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703674" y="3621404"/>
            <a:ext cx="2157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Physical-layer test environment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369E9B5-C52B-4CF5-BA99-5D79F44D84E7}"/>
              </a:ext>
            </a:extLst>
          </p:cNvPr>
          <p:cNvCxnSpPr/>
          <p:nvPr/>
        </p:nvCxnSpPr>
        <p:spPr>
          <a:xfrm flipV="1">
            <a:off x="1714500" y="2614840"/>
            <a:ext cx="650875" cy="246804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A314F44-D4DF-443D-87BF-03718F3C5B32}"/>
              </a:ext>
            </a:extLst>
          </p:cNvPr>
          <p:cNvCxnSpPr>
            <a:cxnSpLocks/>
          </p:cNvCxnSpPr>
          <p:nvPr/>
        </p:nvCxnSpPr>
        <p:spPr>
          <a:xfrm rot="10800000" flipV="1">
            <a:off x="1710999" y="4777387"/>
            <a:ext cx="650875" cy="246804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4788F14-B921-4DEC-9001-99F0DDE1BB4A}"/>
              </a:ext>
            </a:extLst>
          </p:cNvPr>
          <p:cNvCxnSpPr>
            <a:cxnSpLocks/>
          </p:cNvCxnSpPr>
          <p:nvPr/>
        </p:nvCxnSpPr>
        <p:spPr>
          <a:xfrm>
            <a:off x="689250" y="5145417"/>
            <a:ext cx="219404" cy="640027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itle 1">
            <a:extLst>
              <a:ext uri="{FF2B5EF4-FFF2-40B4-BE49-F238E27FC236}">
                <a16:creationId xmlns:a16="http://schemas.microsoft.com/office/drawing/2014/main" id="{380468B4-1781-4347-9CB9-83467A5801B2}"/>
              </a:ext>
            </a:extLst>
          </p:cNvPr>
          <p:cNvSpPr txBox="1">
            <a:spLocks/>
          </p:cNvSpPr>
          <p:nvPr/>
        </p:nvSpPr>
        <p:spPr bwMode="gray">
          <a:xfrm>
            <a:off x="629587" y="266272"/>
            <a:ext cx="11268534" cy="99677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Project Overview</a:t>
            </a:r>
            <a:br>
              <a:rPr lang="en-US" dirty="0"/>
            </a:br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71F6169-5E9D-438F-B157-C67FF8721154}"/>
              </a:ext>
            </a:extLst>
          </p:cNvPr>
          <p:cNvGrpSpPr/>
          <p:nvPr/>
        </p:nvGrpSpPr>
        <p:grpSpPr>
          <a:xfrm>
            <a:off x="8563542" y="1371600"/>
            <a:ext cx="3323659" cy="4832092"/>
            <a:chOff x="8563542" y="1371600"/>
            <a:chExt cx="3323659" cy="483209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6673AC-BD57-429E-94C5-0EC639C85418}"/>
                </a:ext>
              </a:extLst>
            </p:cNvPr>
            <p:cNvSpPr txBox="1"/>
            <p:nvPr/>
          </p:nvSpPr>
          <p:spPr>
            <a:xfrm>
              <a:off x="8563542" y="1371600"/>
              <a:ext cx="3323659" cy="4832092"/>
            </a:xfrm>
            <a:prstGeom prst="rect">
              <a:avLst/>
            </a:prstGeom>
            <a:noFill/>
            <a:ln w="12700">
              <a:solidFill>
                <a:schemeClr val="bg2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u="sng" dirty="0"/>
                <a:t>Presentation outline:</a:t>
              </a:r>
            </a:p>
            <a:p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Develop library of SW-defined radio modems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Build infrastructure for physical-layer testing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Collect test result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Summary and Possible Project Extension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  <p:sp>
          <p:nvSpPr>
            <p:cNvPr id="60" name="Half Frame 59">
              <a:extLst>
                <a:ext uri="{FF2B5EF4-FFF2-40B4-BE49-F238E27FC236}">
                  <a16:creationId xmlns:a16="http://schemas.microsoft.com/office/drawing/2014/main" id="{0CCDD465-B76E-4F61-B733-C18C48D444B4}"/>
                </a:ext>
              </a:extLst>
            </p:cNvPr>
            <p:cNvSpPr/>
            <p:nvPr/>
          </p:nvSpPr>
          <p:spPr>
            <a:xfrm>
              <a:off x="8563542" y="1371600"/>
              <a:ext cx="328921" cy="1026511"/>
            </a:xfrm>
            <a:prstGeom prst="halfFram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911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/>
          <p:cNvCxnSpPr/>
          <p:nvPr/>
        </p:nvCxnSpPr>
        <p:spPr>
          <a:xfrm flipH="1">
            <a:off x="3842028" y="1452470"/>
            <a:ext cx="10996" cy="494113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8CE5F2-CC6A-48B5-8AA8-81F98E0CA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5F330C-AFC3-4F14-9D25-427D01FAC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/>
            <a:fld id="{8D7026E9-6606-4B7C-9DC5-0640007BDBAE}" type="slidenum">
              <a:rPr lang="en-US" smtClean="0"/>
              <a:pPr lvl="2"/>
              <a:t>6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4FD65E-9378-4715-A090-2892AF2FAA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6EFE137-305C-4950-BAFC-9C548D211DB3}"/>
              </a:ext>
            </a:extLst>
          </p:cNvPr>
          <p:cNvGrpSpPr/>
          <p:nvPr/>
        </p:nvGrpSpPr>
        <p:grpSpPr>
          <a:xfrm>
            <a:off x="8563542" y="1371600"/>
            <a:ext cx="3323659" cy="4616648"/>
            <a:chOff x="8563542" y="1371600"/>
            <a:chExt cx="3323659" cy="461664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35E886F-2651-48D8-94C2-09F0516DFAD1}"/>
                </a:ext>
              </a:extLst>
            </p:cNvPr>
            <p:cNvSpPr txBox="1"/>
            <p:nvPr/>
          </p:nvSpPr>
          <p:spPr>
            <a:xfrm>
              <a:off x="8563542" y="1371600"/>
              <a:ext cx="3323659" cy="4616648"/>
            </a:xfrm>
            <a:prstGeom prst="rect">
              <a:avLst/>
            </a:prstGeom>
            <a:noFill/>
            <a:ln w="12700">
              <a:solidFill>
                <a:schemeClr val="bg2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u="sng" dirty="0"/>
                <a:t>Outline:</a:t>
              </a:r>
            </a:p>
            <a:p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Develop library of SW-defined radio modems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Build infrastructure for physical-layer testing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Collect test result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Summary and Possible Project Extension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  <p:sp>
          <p:nvSpPr>
            <p:cNvPr id="33" name="Half Frame 32">
              <a:extLst>
                <a:ext uri="{FF2B5EF4-FFF2-40B4-BE49-F238E27FC236}">
                  <a16:creationId xmlns:a16="http://schemas.microsoft.com/office/drawing/2014/main" id="{9E854E9A-6731-48E4-B13F-BF11704ACA6E}"/>
                </a:ext>
              </a:extLst>
            </p:cNvPr>
            <p:cNvSpPr/>
            <p:nvPr/>
          </p:nvSpPr>
          <p:spPr>
            <a:xfrm>
              <a:off x="8563542" y="1371600"/>
              <a:ext cx="328921" cy="1026511"/>
            </a:xfrm>
            <a:prstGeom prst="halfFram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202010AD-A40D-470A-856E-925B2C8273DE}"/>
              </a:ext>
            </a:extLst>
          </p:cNvPr>
          <p:cNvSpPr/>
          <p:nvPr/>
        </p:nvSpPr>
        <p:spPr>
          <a:xfrm>
            <a:off x="624631" y="2245433"/>
            <a:ext cx="1638300" cy="35101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Software-defined Radio Bench Modems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837BBE-4589-4FC5-A8D6-C5AEA08DB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340" y="2398112"/>
            <a:ext cx="1612024" cy="910372"/>
          </a:xfrm>
          <a:prstGeom prst="rect">
            <a:avLst/>
          </a:prstGeom>
          <a:scene3d>
            <a:camera prst="orthographicFront">
              <a:rot lat="0" lon="1080000" rev="0"/>
            </a:camera>
            <a:lightRig rig="threePt" dir="t"/>
          </a:scene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7A917E-780D-42A0-813D-E4421D91F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558" y="4416812"/>
            <a:ext cx="1619805" cy="914766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252DF0B3-85D2-43CE-A83C-2C0F9DFE4A4B}"/>
              </a:ext>
            </a:extLst>
          </p:cNvPr>
          <p:cNvSpPr/>
          <p:nvPr/>
        </p:nvSpPr>
        <p:spPr>
          <a:xfrm>
            <a:off x="4587077" y="2241991"/>
            <a:ext cx="3559205" cy="35101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50F8F2C-C2AE-475E-9E6D-DD89880A57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3000"/>
                    </a14:imgEffect>
                    <a14:imgEffect>
                      <a14:brightnessContrast bright="21000" contrast="19000"/>
                    </a14:imgEffect>
                  </a14:imgLayer>
                </a14:imgProps>
              </a:ext>
            </a:extLst>
          </a:blip>
          <a:srcRect l="8926" t="-3856" r="26868" b="3856"/>
          <a:stretch/>
        </p:blipFill>
        <p:spPr>
          <a:xfrm rot="16041478" flipH="1">
            <a:off x="5987821" y="2201456"/>
            <a:ext cx="160989" cy="12543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09C6579-38F4-4B45-9D0F-3A8F202645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3000"/>
                    </a14:imgEffect>
                    <a14:imgEffect>
                      <a14:brightnessContrast bright="21000" contrast="19000"/>
                    </a14:imgEffect>
                  </a14:imgLayer>
                </a14:imgProps>
              </a:ext>
            </a:extLst>
          </a:blip>
          <a:srcRect l="8926" t="-3856" r="26868" b="3856"/>
          <a:stretch/>
        </p:blipFill>
        <p:spPr>
          <a:xfrm rot="16041478" flipH="1">
            <a:off x="5986595" y="4326151"/>
            <a:ext cx="161596" cy="1259083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BEA853-FD58-4CA5-974E-8550D3A24D0D}"/>
              </a:ext>
            </a:extLst>
          </p:cNvPr>
          <p:cNvCxnSpPr>
            <a:cxnSpLocks/>
          </p:cNvCxnSpPr>
          <p:nvPr/>
        </p:nvCxnSpPr>
        <p:spPr>
          <a:xfrm>
            <a:off x="4402557" y="2861644"/>
            <a:ext cx="1055164" cy="0"/>
          </a:xfrm>
          <a:prstGeom prst="straightConnector1">
            <a:avLst/>
          </a:prstGeom>
          <a:ln w="31750">
            <a:solidFill>
              <a:schemeClr val="bg1">
                <a:lumMod val="8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34A4FB-4B9A-462F-8A3A-9750B924A5A9}"/>
              </a:ext>
            </a:extLst>
          </p:cNvPr>
          <p:cNvCxnSpPr>
            <a:cxnSpLocks/>
          </p:cNvCxnSpPr>
          <p:nvPr/>
        </p:nvCxnSpPr>
        <p:spPr>
          <a:xfrm flipH="1">
            <a:off x="4493342" y="5006312"/>
            <a:ext cx="907825" cy="7003"/>
          </a:xfrm>
          <a:prstGeom prst="straightConnector1">
            <a:avLst/>
          </a:prstGeom>
          <a:ln w="31750">
            <a:solidFill>
              <a:schemeClr val="bg1">
                <a:lumMod val="8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63D1709-2773-4705-AAA2-F1BCF4EDD3D9}"/>
              </a:ext>
            </a:extLst>
          </p:cNvPr>
          <p:cNvSpPr txBox="1"/>
          <p:nvPr/>
        </p:nvSpPr>
        <p:spPr>
          <a:xfrm>
            <a:off x="5409832" y="3014653"/>
            <a:ext cx="13419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Sitka Text" panose="02000505000000020004" pitchFamily="2" charset="0"/>
              </a:rPr>
              <a:t>Transmitter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220976-637B-4368-9205-1EA8AFA18174}"/>
              </a:ext>
            </a:extLst>
          </p:cNvPr>
          <p:cNvSpPr txBox="1"/>
          <p:nvPr/>
        </p:nvSpPr>
        <p:spPr>
          <a:xfrm>
            <a:off x="5592855" y="5131587"/>
            <a:ext cx="13419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Sitka Text" panose="02000505000000020004" pitchFamily="2" charset="0"/>
              </a:rPr>
              <a:t>Receiver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369E9B5-C52B-4CF5-BA99-5D79F44D84E7}"/>
              </a:ext>
            </a:extLst>
          </p:cNvPr>
          <p:cNvCxnSpPr/>
          <p:nvPr/>
        </p:nvCxnSpPr>
        <p:spPr>
          <a:xfrm flipV="1">
            <a:off x="2262931" y="2846844"/>
            <a:ext cx="971759" cy="4368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38" y="2801330"/>
            <a:ext cx="879063" cy="280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65F778-AC84-43CF-A168-25297FCB423C}"/>
              </a:ext>
            </a:extLst>
          </p:cNvPr>
          <p:cNvCxnSpPr>
            <a:cxnSpLocks/>
          </p:cNvCxnSpPr>
          <p:nvPr/>
        </p:nvCxnSpPr>
        <p:spPr>
          <a:xfrm flipH="1">
            <a:off x="2286684" y="4991753"/>
            <a:ext cx="948006" cy="2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38" y="5050726"/>
            <a:ext cx="879063" cy="280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369E9B5-C52B-4CF5-BA99-5D79F44D84E7}"/>
              </a:ext>
            </a:extLst>
          </p:cNvPr>
          <p:cNvCxnSpPr>
            <a:cxnSpLocks/>
          </p:cNvCxnSpPr>
          <p:nvPr/>
        </p:nvCxnSpPr>
        <p:spPr>
          <a:xfrm>
            <a:off x="689250" y="2073712"/>
            <a:ext cx="219404" cy="640027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Graphic 41" descr="Wi-Fi">
            <a:extLst>
              <a:ext uri="{FF2B5EF4-FFF2-40B4-BE49-F238E27FC236}">
                <a16:creationId xmlns:a16="http://schemas.microsoft.com/office/drawing/2014/main" id="{A0C36E83-8926-49ED-B3D0-239E7E0BD3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7641280" y="2852638"/>
            <a:ext cx="882261" cy="2039294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AB174CD7-3ECF-41BB-96A3-8D98767F0DFE}"/>
              </a:ext>
            </a:extLst>
          </p:cNvPr>
          <p:cNvSpPr/>
          <p:nvPr/>
        </p:nvSpPr>
        <p:spPr>
          <a:xfrm>
            <a:off x="7670448" y="4718875"/>
            <a:ext cx="836358" cy="2874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Galvanic</a:t>
            </a:r>
          </a:p>
        </p:txBody>
      </p:sp>
      <p:pic>
        <p:nvPicPr>
          <p:cNvPr id="8" name="Graphic 7" descr="Wi-Fi">
            <a:extLst>
              <a:ext uri="{FF2B5EF4-FFF2-40B4-BE49-F238E27FC236}">
                <a16:creationId xmlns:a16="http://schemas.microsoft.com/office/drawing/2014/main" id="{88DAA2D1-03B8-4955-9F7A-FBF44E7BFB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727096" y="2909994"/>
            <a:ext cx="914400" cy="197665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B4BA7CD-33F5-4ED5-867D-57C6F48B9DB1}"/>
              </a:ext>
            </a:extLst>
          </p:cNvPr>
          <p:cNvSpPr/>
          <p:nvPr/>
        </p:nvSpPr>
        <p:spPr>
          <a:xfrm>
            <a:off x="6771580" y="4718876"/>
            <a:ext cx="821040" cy="2909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Acoustic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082" y="5926414"/>
            <a:ext cx="779039" cy="369332"/>
          </a:xfrm>
          <a:prstGeom prst="rect">
            <a:avLst/>
          </a:prstGeom>
          <a:noFill/>
          <a:ln>
            <a:solidFill>
              <a:srgbClr val="00234C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52082" y="1704380"/>
            <a:ext cx="7790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0" b="2691"/>
          <a:stretch/>
        </p:blipFill>
        <p:spPr bwMode="auto">
          <a:xfrm>
            <a:off x="2297343" y="2294750"/>
            <a:ext cx="844651" cy="397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2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7313" b="3785"/>
          <a:stretch/>
        </p:blipFill>
        <p:spPr bwMode="auto">
          <a:xfrm>
            <a:off x="2300088" y="4477762"/>
            <a:ext cx="866303" cy="392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1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92"/>
          <a:stretch/>
        </p:blipFill>
        <p:spPr bwMode="auto">
          <a:xfrm>
            <a:off x="4422180" y="2267334"/>
            <a:ext cx="866656" cy="39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3"/>
          <p:cNvPicPr>
            <a:picLocks noChangeAspect="1" noChangeArrowheads="1"/>
          </p:cNvPicPr>
          <p:nvPr/>
        </p:nvPicPr>
        <p:blipFill rotWithShape="1">
          <a:blip r:embed="rId1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61"/>
          <a:stretch/>
        </p:blipFill>
        <p:spPr bwMode="auto">
          <a:xfrm>
            <a:off x="4402557" y="4452941"/>
            <a:ext cx="886279" cy="39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384498" y="3467789"/>
            <a:ext cx="594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85000"/>
                  </a:schemeClr>
                </a:solidFill>
              </a:rPr>
              <a:t>OR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823201" y="1451610"/>
            <a:ext cx="101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Digital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496948" y="1452470"/>
            <a:ext cx="101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Analog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B4BA7CD-33F5-4ED5-867D-57C6F48B9DB1}"/>
              </a:ext>
            </a:extLst>
          </p:cNvPr>
          <p:cNvSpPr/>
          <p:nvPr/>
        </p:nvSpPr>
        <p:spPr>
          <a:xfrm>
            <a:off x="6773775" y="2744743"/>
            <a:ext cx="821040" cy="2909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Acoustic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174CD7-3ECF-41BB-96A3-8D98767F0DFE}"/>
              </a:ext>
            </a:extLst>
          </p:cNvPr>
          <p:cNvSpPr/>
          <p:nvPr/>
        </p:nvSpPr>
        <p:spPr>
          <a:xfrm>
            <a:off x="7676548" y="2749925"/>
            <a:ext cx="836358" cy="2874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Galvanic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703674" y="3621404"/>
            <a:ext cx="2157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Physical-layer test environment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369E9B5-C52B-4CF5-BA99-5D79F44D84E7}"/>
              </a:ext>
            </a:extLst>
          </p:cNvPr>
          <p:cNvCxnSpPr/>
          <p:nvPr/>
        </p:nvCxnSpPr>
        <p:spPr>
          <a:xfrm flipV="1">
            <a:off x="1714500" y="2614840"/>
            <a:ext cx="650875" cy="246804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A314F44-D4DF-443D-87BF-03718F3C5B32}"/>
              </a:ext>
            </a:extLst>
          </p:cNvPr>
          <p:cNvCxnSpPr>
            <a:cxnSpLocks/>
          </p:cNvCxnSpPr>
          <p:nvPr/>
        </p:nvCxnSpPr>
        <p:spPr>
          <a:xfrm rot="10800000" flipV="1">
            <a:off x="1710999" y="4777387"/>
            <a:ext cx="650875" cy="246804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4788F14-B921-4DEC-9001-99F0DDE1BB4A}"/>
              </a:ext>
            </a:extLst>
          </p:cNvPr>
          <p:cNvCxnSpPr>
            <a:cxnSpLocks/>
          </p:cNvCxnSpPr>
          <p:nvPr/>
        </p:nvCxnSpPr>
        <p:spPr>
          <a:xfrm>
            <a:off x="689250" y="5145417"/>
            <a:ext cx="219404" cy="640027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triangle" w="lg" len="lg"/>
          </a:ln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itle 1">
            <a:extLst>
              <a:ext uri="{FF2B5EF4-FFF2-40B4-BE49-F238E27FC236}">
                <a16:creationId xmlns:a16="http://schemas.microsoft.com/office/drawing/2014/main" id="{F36D96BC-9668-41E8-8F45-85F117F74F72}"/>
              </a:ext>
            </a:extLst>
          </p:cNvPr>
          <p:cNvSpPr txBox="1">
            <a:spLocks/>
          </p:cNvSpPr>
          <p:nvPr/>
        </p:nvSpPr>
        <p:spPr bwMode="gray">
          <a:xfrm>
            <a:off x="629587" y="266272"/>
            <a:ext cx="11268534" cy="99677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Project Overview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88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gray">
          <a:xfrm>
            <a:off x="315308" y="1327931"/>
            <a:ext cx="3928976" cy="483032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ea typeface="Verdana" panose="020B0604030504040204" pitchFamily="34" charset="0"/>
            </a:endParaRPr>
          </a:p>
        </p:txBody>
      </p:sp>
      <p:sp>
        <p:nvSpPr>
          <p:cNvPr id="25" name="Rectangle 24"/>
          <p:cNvSpPr/>
          <p:nvPr/>
        </p:nvSpPr>
        <p:spPr bwMode="gray">
          <a:xfrm>
            <a:off x="322746" y="1331530"/>
            <a:ext cx="2407979" cy="2549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prstClr val="white"/>
                </a:solidFill>
                <a:ea typeface="Verdana" panose="020B0604030504040204" pitchFamily="34" charset="0"/>
              </a:rPr>
              <a:t>Packet Encoder/Decoder</a:t>
            </a:r>
          </a:p>
        </p:txBody>
      </p:sp>
      <p:sp>
        <p:nvSpPr>
          <p:cNvPr id="43" name="Content Placeholder 2"/>
          <p:cNvSpPr>
            <a:spLocks noGrp="1"/>
          </p:cNvSpPr>
          <p:nvPr>
            <p:ph idx="1"/>
          </p:nvPr>
        </p:nvSpPr>
        <p:spPr>
          <a:xfrm>
            <a:off x="572325" y="1720044"/>
            <a:ext cx="3454060" cy="789960"/>
          </a:xfrm>
        </p:spPr>
        <p:txBody>
          <a:bodyPr/>
          <a:lstStyle/>
          <a:p>
            <a:pPr marL="0" lvl="2" indent="0">
              <a:buNone/>
            </a:pPr>
            <a:r>
              <a:rPr lang="en-US" sz="1600" dirty="0"/>
              <a:t>A translator between human language and computer language</a:t>
            </a:r>
            <a:endParaRPr lang="en-US" sz="1400" i="1" dirty="0"/>
          </a:p>
          <a:p>
            <a:pPr marL="0" lvl="2" indent="0">
              <a:buNone/>
            </a:pPr>
            <a:r>
              <a:rPr lang="en-US" sz="1600" i="1" dirty="0"/>
              <a:t>    </a:t>
            </a:r>
            <a:r>
              <a:rPr lang="en-US" sz="1400" i="1" dirty="0"/>
              <a:t>text </a:t>
            </a:r>
            <a:r>
              <a:rPr lang="en-US" sz="1400" i="1" dirty="0">
                <a:sym typeface="Wingdings" panose="05000000000000000000" pitchFamily="2" charset="2"/>
              </a:rPr>
              <a:t>  binary digits</a:t>
            </a:r>
          </a:p>
        </p:txBody>
      </p:sp>
      <p:sp>
        <p:nvSpPr>
          <p:cNvPr id="42" name="Rectangle 41"/>
          <p:cNvSpPr/>
          <p:nvPr/>
        </p:nvSpPr>
        <p:spPr bwMode="gray">
          <a:xfrm>
            <a:off x="8550212" y="1330006"/>
            <a:ext cx="3374015" cy="482824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ea typeface="Verdana" panose="020B0604030504040204" pitchFamily="34" charset="0"/>
            </a:endParaRPr>
          </a:p>
        </p:txBody>
      </p:sp>
      <p:sp>
        <p:nvSpPr>
          <p:cNvPr id="28" name="Rectangle 27"/>
          <p:cNvSpPr/>
          <p:nvPr/>
        </p:nvSpPr>
        <p:spPr bwMode="gray">
          <a:xfrm>
            <a:off x="8550213" y="1330005"/>
            <a:ext cx="3156286" cy="2625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prstClr val="white"/>
                </a:solidFill>
                <a:ea typeface="Verdana" panose="020B0604030504040204" pitchFamily="34" charset="0"/>
              </a:rPr>
              <a:t>Interface to Transmitter/Receiver</a:t>
            </a:r>
          </a:p>
        </p:txBody>
      </p:sp>
      <p:sp>
        <p:nvSpPr>
          <p:cNvPr id="98" name="Content Placeholder 2"/>
          <p:cNvSpPr txBox="1">
            <a:spLocks/>
          </p:cNvSpPr>
          <p:nvPr/>
        </p:nvSpPr>
        <p:spPr bwMode="gray">
          <a:xfrm>
            <a:off x="8822791" y="1735186"/>
            <a:ext cx="2959375" cy="70631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spcBef>
                <a:spcPts val="4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270000" indent="-270000" algn="l" defTabSz="914400" rtl="0" eaLnBrk="1" latinLnBrk="0" hangingPunct="1">
              <a:spcBef>
                <a:spcPts val="4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540000" indent="-270000" algn="l" defTabSz="914400" rtl="0" eaLnBrk="1" latinLnBrk="0" hangingPunct="1">
              <a:spcBef>
                <a:spcPts val="4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10000" indent="-270000" algn="l" defTabSz="914400" rtl="0" eaLnBrk="1" latinLnBrk="0" hangingPunct="1">
              <a:spcBef>
                <a:spcPts val="4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1080000" indent="-270000" algn="l" defTabSz="914400" rtl="0" eaLnBrk="1" latinLnBrk="0" hangingPunct="1">
              <a:spcBef>
                <a:spcPts val="4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1080000" indent="-270000" algn="l" defTabSz="914400" rtl="0" eaLnBrk="1" latinLnBrk="0" hangingPunct="1">
              <a:spcBef>
                <a:spcPts val="4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1080000" indent="-270000" algn="l" defTabSz="914400" rtl="0" eaLnBrk="1" latinLnBrk="0" hangingPunct="1">
              <a:spcBef>
                <a:spcPts val="4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1080000" indent="-270000" algn="l" defTabSz="914400" rtl="0" eaLnBrk="1" latinLnBrk="0" hangingPunct="1">
              <a:spcBef>
                <a:spcPts val="4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marL="0" lvl="2" indent="0">
              <a:buNone/>
            </a:pPr>
            <a:r>
              <a:rPr lang="en-US" sz="1600" dirty="0"/>
              <a:t>Tell the transmitter/receiver how I want to send/receive the modulated signal</a:t>
            </a:r>
            <a:endParaRPr lang="en-US" sz="1400" i="1" dirty="0"/>
          </a:p>
        </p:txBody>
      </p:sp>
      <p:sp>
        <p:nvSpPr>
          <p:cNvPr id="41" name="Rectangle 40"/>
          <p:cNvSpPr/>
          <p:nvPr/>
        </p:nvSpPr>
        <p:spPr bwMode="gray">
          <a:xfrm>
            <a:off x="4547422" y="1323569"/>
            <a:ext cx="3683886" cy="483468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ea typeface="Verdana" panose="020B0604030504040204" pitchFamily="34" charset="0"/>
            </a:endParaRPr>
          </a:p>
        </p:txBody>
      </p:sp>
      <p:sp>
        <p:nvSpPr>
          <p:cNvPr id="27" name="Rectangle 26"/>
          <p:cNvSpPr/>
          <p:nvPr/>
        </p:nvSpPr>
        <p:spPr bwMode="gray">
          <a:xfrm>
            <a:off x="4545370" y="1324439"/>
            <a:ext cx="3074895" cy="2554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prstClr val="white"/>
                </a:solidFill>
                <a:ea typeface="Verdana" panose="020B0604030504040204" pitchFamily="34" charset="0"/>
              </a:rPr>
              <a:t>Signal Modulation/Demodulation</a:t>
            </a:r>
          </a:p>
        </p:txBody>
      </p:sp>
      <p:sp>
        <p:nvSpPr>
          <p:cNvPr id="97" name="Content Placeholder 2"/>
          <p:cNvSpPr txBox="1">
            <a:spLocks/>
          </p:cNvSpPr>
          <p:nvPr/>
        </p:nvSpPr>
        <p:spPr bwMode="gray">
          <a:xfrm>
            <a:off x="4801329" y="1739980"/>
            <a:ext cx="3253134" cy="10361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spcBef>
                <a:spcPts val="4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spcBef>
                <a:spcPts val="4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270000" indent="-270000" algn="l" defTabSz="914400" rtl="0" eaLnBrk="1" latinLnBrk="0" hangingPunct="1">
              <a:spcBef>
                <a:spcPts val="4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540000" indent="-270000" algn="l" defTabSz="914400" rtl="0" eaLnBrk="1" latinLnBrk="0" hangingPunct="1">
              <a:spcBef>
                <a:spcPts val="4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10000" indent="-270000" algn="l" defTabSz="914400" rtl="0" eaLnBrk="1" latinLnBrk="0" hangingPunct="1">
              <a:spcBef>
                <a:spcPts val="4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1080000" indent="-270000" algn="l" defTabSz="914400" rtl="0" eaLnBrk="1" latinLnBrk="0" hangingPunct="1">
              <a:spcBef>
                <a:spcPts val="4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1080000" indent="-270000" algn="l" defTabSz="914400" rtl="0" eaLnBrk="1" latinLnBrk="0" hangingPunct="1">
              <a:spcBef>
                <a:spcPts val="4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1080000" indent="-270000" algn="l" defTabSz="914400" rtl="0" eaLnBrk="1" latinLnBrk="0" hangingPunct="1">
              <a:spcBef>
                <a:spcPts val="4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1080000" indent="-270000" algn="l" defTabSz="914400" rtl="0" eaLnBrk="1" latinLnBrk="0" hangingPunct="1">
              <a:spcBef>
                <a:spcPts val="4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pPr marL="0" lvl="2" indent="0">
              <a:buNone/>
            </a:pPr>
            <a:r>
              <a:rPr lang="en-US" sz="1600" dirty="0"/>
              <a:t>A translator between computer language and physical world language </a:t>
            </a:r>
          </a:p>
          <a:p>
            <a:pPr marL="0" lvl="2" indent="0">
              <a:buNone/>
            </a:pPr>
            <a:r>
              <a:rPr lang="en-US" sz="1600" i="1" dirty="0"/>
              <a:t>    </a:t>
            </a:r>
            <a:r>
              <a:rPr lang="en-US" sz="1400" i="1" dirty="0"/>
              <a:t>binary digits </a:t>
            </a:r>
            <a:r>
              <a:rPr lang="en-US" sz="1400" i="1" dirty="0">
                <a:sym typeface="Wingdings" panose="05000000000000000000" pitchFamily="2" charset="2"/>
              </a:rPr>
              <a:t>  physical wave</a:t>
            </a:r>
            <a:endParaRPr lang="en-US" sz="1400" i="1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A837BBE-4589-4FC5-A8D6-C5AEA08DB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9176" y="3555316"/>
            <a:ext cx="1923902" cy="1086501"/>
          </a:xfrm>
          <a:prstGeom prst="rect">
            <a:avLst/>
          </a:prstGeom>
          <a:scene3d>
            <a:camera prst="orthographicFront">
              <a:rot lat="0" lon="1080000" rev="0"/>
            </a:camera>
            <a:lightRig rig="threePt" dir="t"/>
          </a:scene3d>
        </p:spPr>
      </p:pic>
      <p:grpSp>
        <p:nvGrpSpPr>
          <p:cNvPr id="14" name="Group 13"/>
          <p:cNvGrpSpPr/>
          <p:nvPr/>
        </p:nvGrpSpPr>
        <p:grpSpPr>
          <a:xfrm>
            <a:off x="512663" y="2729804"/>
            <a:ext cx="3550798" cy="3163078"/>
            <a:chOff x="717621" y="2934762"/>
            <a:chExt cx="3550798" cy="3163078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ADD507D-5637-462C-A9B0-90C8DA4B12DD}"/>
                </a:ext>
              </a:extLst>
            </p:cNvPr>
            <p:cNvGrpSpPr/>
            <p:nvPr/>
          </p:nvGrpSpPr>
          <p:grpSpPr>
            <a:xfrm>
              <a:off x="717621" y="2934762"/>
              <a:ext cx="3550798" cy="917854"/>
              <a:chOff x="696505" y="2811678"/>
              <a:chExt cx="3747287" cy="917854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4454CB2-0B54-45A6-BEC7-18B07C6E41CA}"/>
                  </a:ext>
                </a:extLst>
              </p:cNvPr>
              <p:cNvSpPr txBox="1"/>
              <p:nvPr/>
            </p:nvSpPr>
            <p:spPr>
              <a:xfrm>
                <a:off x="2875497" y="3360200"/>
                <a:ext cx="15682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The targeted text message</a:t>
                </a:r>
              </a:p>
            </p:txBody>
          </p:sp>
          <p:sp>
            <p:nvSpPr>
              <p:cNvPr id="58" name="Flowchart: Process 57">
                <a:extLst>
                  <a:ext uri="{FF2B5EF4-FFF2-40B4-BE49-F238E27FC236}">
                    <a16:creationId xmlns:a16="http://schemas.microsoft.com/office/drawing/2014/main" id="{DA41A6BF-B573-4523-8AA2-36E22ADEF831}"/>
                  </a:ext>
                </a:extLst>
              </p:cNvPr>
              <p:cNvSpPr/>
              <p:nvPr/>
            </p:nvSpPr>
            <p:spPr>
              <a:xfrm>
                <a:off x="748063" y="2811678"/>
                <a:ext cx="1414493" cy="472948"/>
              </a:xfrm>
              <a:prstGeom prst="flowChartProcess">
                <a:avLst/>
              </a:prstGeom>
              <a:solidFill>
                <a:srgbClr val="404040">
                  <a:alpha val="4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Sitka Text" panose="02000505000000020004" pitchFamily="2" charset="0"/>
                    <a:ea typeface="Verdana" panose="020B0604030504040204" pitchFamily="34" charset="0"/>
                    <a:cs typeface="Verdana" panose="020B0604030504040204" pitchFamily="34" charset="0"/>
                  </a:rPr>
                  <a:t>Access code</a:t>
                </a:r>
              </a:p>
            </p:txBody>
          </p:sp>
          <p:sp>
            <p:nvSpPr>
              <p:cNvPr id="59" name="Cross 58">
                <a:extLst>
                  <a:ext uri="{FF2B5EF4-FFF2-40B4-BE49-F238E27FC236}">
                    <a16:creationId xmlns:a16="http://schemas.microsoft.com/office/drawing/2014/main" id="{BAE92A80-6CB3-4BCB-8449-71D0A27D96C6}"/>
                  </a:ext>
                </a:extLst>
              </p:cNvPr>
              <p:cNvSpPr/>
              <p:nvPr/>
            </p:nvSpPr>
            <p:spPr>
              <a:xfrm>
                <a:off x="2305968" y="2838636"/>
                <a:ext cx="424227" cy="419033"/>
              </a:xfrm>
              <a:prstGeom prst="plus">
                <a:avLst>
                  <a:gd name="adj" fmla="val 39977"/>
                </a:avLst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61" name="Flowchart: Process 60">
                <a:extLst>
                  <a:ext uri="{FF2B5EF4-FFF2-40B4-BE49-F238E27FC236}">
                    <a16:creationId xmlns:a16="http://schemas.microsoft.com/office/drawing/2014/main" id="{EC2D39FD-6A8D-49BF-B6B1-29485A4B3EC8}"/>
                  </a:ext>
                </a:extLst>
              </p:cNvPr>
              <p:cNvSpPr/>
              <p:nvPr/>
            </p:nvSpPr>
            <p:spPr>
              <a:xfrm>
                <a:off x="2875498" y="2811678"/>
                <a:ext cx="1463289" cy="472948"/>
              </a:xfrm>
              <a:prstGeom prst="flowChartProcess">
                <a:avLst/>
              </a:prstGeom>
              <a:solidFill>
                <a:srgbClr val="FF73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Sitka Text" panose="02000505000000020004" pitchFamily="2" charset="0"/>
                    <a:ea typeface="Verdana" panose="020B0604030504040204" pitchFamily="34" charset="0"/>
                    <a:cs typeface="Verdana" panose="020B0604030504040204" pitchFamily="34" charset="0"/>
                  </a:rPr>
                  <a:t>‘hello</a:t>
                </a:r>
              </a:p>
              <a:p>
                <a:pPr algn="ctr"/>
                <a:r>
                  <a:rPr lang="en-US" sz="1600" dirty="0">
                    <a:latin typeface="Sitka Text" panose="02000505000000020004" pitchFamily="2" charset="0"/>
                    <a:ea typeface="Verdana" panose="020B0604030504040204" pitchFamily="34" charset="0"/>
                    <a:cs typeface="Verdana" panose="020B0604030504040204" pitchFamily="34" charset="0"/>
                  </a:rPr>
                  <a:t>world’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3E6877C-948A-49D4-81B5-7652867D1DD9}"/>
                  </a:ext>
                </a:extLst>
              </p:cNvPr>
              <p:cNvSpPr txBox="1"/>
              <p:nvPr/>
            </p:nvSpPr>
            <p:spPr>
              <a:xfrm>
                <a:off x="696505" y="3355838"/>
                <a:ext cx="14660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Code to indicate the beginning of packet</a:t>
                </a:r>
              </a:p>
            </p:txBody>
          </p:sp>
        </p:grpSp>
        <p:sp>
          <p:nvSpPr>
            <p:cNvPr id="64" name="Arrow: Up-Down 63">
              <a:extLst>
                <a:ext uri="{FF2B5EF4-FFF2-40B4-BE49-F238E27FC236}">
                  <a16:creationId xmlns:a16="http://schemas.microsoft.com/office/drawing/2014/main" id="{6A08639C-AF2F-4565-9ABC-8C984D10FDB8}"/>
                </a:ext>
              </a:extLst>
            </p:cNvPr>
            <p:cNvSpPr/>
            <p:nvPr/>
          </p:nvSpPr>
          <p:spPr>
            <a:xfrm>
              <a:off x="2282498" y="3718402"/>
              <a:ext cx="322010" cy="791863"/>
            </a:xfrm>
            <a:prstGeom prst="upDownArrow">
              <a:avLst/>
            </a:prstGeom>
            <a:gradFill flip="none" rotWithShape="1">
              <a:gsLst>
                <a:gs pos="61492">
                  <a:srgbClr val="59A6FF"/>
                </a:gs>
                <a:gs pos="42254">
                  <a:srgbClr val="86BEFF"/>
                </a:gs>
                <a:gs pos="2000">
                  <a:schemeClr val="bg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025" y="5426522"/>
              <a:ext cx="3421894" cy="671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766476" y="4569270"/>
              <a:ext cx="1329517" cy="400110"/>
            </a:xfrm>
            <a:prstGeom prst="rect">
              <a:avLst/>
            </a:prstGeom>
            <a:solidFill>
              <a:srgbClr val="8E9295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Sitka Banner"/>
                </a:rPr>
                <a:t>10101100…001 (varies)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781151" y="4309274"/>
              <a:ext cx="1386560" cy="861774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Sitka Banner"/>
                </a:rPr>
                <a:t>01001000 01100101 01101100 01101100 01101111 01110111 01101111 01110010 01101100 01100100</a:t>
              </a:r>
            </a:p>
          </p:txBody>
        </p:sp>
        <p:sp>
          <p:nvSpPr>
            <p:cNvPr id="6" name="Right Brace 5"/>
            <p:cNvSpPr/>
            <p:nvPr/>
          </p:nvSpPr>
          <p:spPr>
            <a:xfrm rot="16200000">
              <a:off x="3243455" y="4493747"/>
              <a:ext cx="293387" cy="1563204"/>
            </a:xfrm>
            <a:prstGeom prst="rightBrace">
              <a:avLst/>
            </a:prstGeom>
            <a:ln w="19050">
              <a:solidFill>
                <a:srgbClr val="FFC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ight Brace 36"/>
            <p:cNvSpPr/>
            <p:nvPr/>
          </p:nvSpPr>
          <p:spPr>
            <a:xfrm rot="16200000">
              <a:off x="1374132" y="4151184"/>
              <a:ext cx="633526" cy="1827226"/>
            </a:xfrm>
            <a:prstGeom prst="rightBrace">
              <a:avLst/>
            </a:prstGeom>
            <a:ln w="19050">
              <a:solidFill>
                <a:srgbClr val="8E9295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Arrow: Up-Down 70">
            <a:extLst>
              <a:ext uri="{FF2B5EF4-FFF2-40B4-BE49-F238E27FC236}">
                <a16:creationId xmlns:a16="http://schemas.microsoft.com/office/drawing/2014/main" id="{ED1AD315-CB51-44FD-8767-93AEE26DBA06}"/>
              </a:ext>
            </a:extLst>
          </p:cNvPr>
          <p:cNvSpPr/>
          <p:nvPr/>
        </p:nvSpPr>
        <p:spPr>
          <a:xfrm rot="893695">
            <a:off x="5095908" y="3822088"/>
            <a:ext cx="322010" cy="975936"/>
          </a:xfrm>
          <a:prstGeom prst="upDownArrow">
            <a:avLst>
              <a:gd name="adj1" fmla="val 50000"/>
              <a:gd name="adj2" fmla="val 63947"/>
            </a:avLst>
          </a:prstGeom>
          <a:gradFill flip="none" rotWithShape="1">
            <a:gsLst>
              <a:gs pos="61492">
                <a:srgbClr val="59A6FF"/>
              </a:gs>
              <a:gs pos="42254">
                <a:srgbClr val="86BEFF"/>
              </a:gs>
              <a:gs pos="2000">
                <a:schemeClr val="bg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264" y="2961720"/>
            <a:ext cx="3421894" cy="671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Arrow: Up-Down 70">
            <a:extLst>
              <a:ext uri="{FF2B5EF4-FFF2-40B4-BE49-F238E27FC236}">
                <a16:creationId xmlns:a16="http://schemas.microsoft.com/office/drawing/2014/main" id="{ED1AD315-CB51-44FD-8767-93AEE26DBA06}"/>
              </a:ext>
            </a:extLst>
          </p:cNvPr>
          <p:cNvSpPr/>
          <p:nvPr/>
        </p:nvSpPr>
        <p:spPr>
          <a:xfrm rot="20502355">
            <a:off x="6542346" y="3823915"/>
            <a:ext cx="322010" cy="971214"/>
          </a:xfrm>
          <a:prstGeom prst="upDownArrow">
            <a:avLst/>
          </a:prstGeom>
          <a:gradFill flip="none" rotWithShape="1">
            <a:gsLst>
              <a:gs pos="61492">
                <a:srgbClr val="59A6FF"/>
              </a:gs>
              <a:gs pos="42254">
                <a:srgbClr val="86BEFF"/>
              </a:gs>
              <a:gs pos="2000">
                <a:schemeClr val="bg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0" name="Arrow: Up-Down 70">
            <a:extLst>
              <a:ext uri="{FF2B5EF4-FFF2-40B4-BE49-F238E27FC236}">
                <a16:creationId xmlns:a16="http://schemas.microsoft.com/office/drawing/2014/main" id="{ED1AD315-CB51-44FD-8767-93AEE26DBA06}"/>
              </a:ext>
            </a:extLst>
          </p:cNvPr>
          <p:cNvSpPr/>
          <p:nvPr/>
        </p:nvSpPr>
        <p:spPr>
          <a:xfrm>
            <a:off x="5808724" y="3853206"/>
            <a:ext cx="322010" cy="945234"/>
          </a:xfrm>
          <a:prstGeom prst="upDownArrow">
            <a:avLst/>
          </a:prstGeom>
          <a:gradFill flip="none" rotWithShape="1">
            <a:gsLst>
              <a:gs pos="61492">
                <a:srgbClr val="59A6FF"/>
              </a:gs>
              <a:gs pos="42254">
                <a:srgbClr val="86BEFF"/>
              </a:gs>
              <a:gs pos="2000">
                <a:schemeClr val="bg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87264" y="4960378"/>
            <a:ext cx="9586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ASK:</a:t>
            </a:r>
          </a:p>
          <a:p>
            <a:r>
              <a:rPr lang="en-US" sz="1200" b="1" dirty="0">
                <a:latin typeface="Sitka Banner"/>
              </a:rPr>
              <a:t>Amplitude</a:t>
            </a:r>
            <a:r>
              <a:rPr lang="en-US" sz="1200" dirty="0">
                <a:latin typeface="Sitka Banner"/>
              </a:rPr>
              <a:t>  shift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645870" y="4969379"/>
            <a:ext cx="9646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FSK:</a:t>
            </a:r>
          </a:p>
          <a:p>
            <a:r>
              <a:rPr lang="en-US" sz="1200" b="1" dirty="0">
                <a:latin typeface="Sitka Banner"/>
              </a:rPr>
              <a:t>Frequency</a:t>
            </a:r>
            <a:r>
              <a:rPr lang="en-US" sz="1200" dirty="0">
                <a:latin typeface="Sitka Banner"/>
              </a:rPr>
              <a:t> shift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610516" y="4969380"/>
            <a:ext cx="9376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PSK:</a:t>
            </a:r>
          </a:p>
          <a:p>
            <a:r>
              <a:rPr lang="en-US" sz="1200" b="1" dirty="0">
                <a:latin typeface="Sitka Banner"/>
              </a:rPr>
              <a:t>Phase</a:t>
            </a:r>
            <a:r>
              <a:rPr lang="en-US" sz="1200" dirty="0">
                <a:latin typeface="Sitka Banner"/>
              </a:rPr>
              <a:t> </a:t>
            </a:r>
          </a:p>
          <a:p>
            <a:r>
              <a:rPr lang="en-US" sz="1200" dirty="0">
                <a:latin typeface="Sitka Banner"/>
              </a:rPr>
              <a:t>shift</a:t>
            </a:r>
          </a:p>
        </p:txBody>
      </p:sp>
      <p:sp>
        <p:nvSpPr>
          <p:cNvPr id="8" name="Rectangle 7"/>
          <p:cNvSpPr/>
          <p:nvPr/>
        </p:nvSpPr>
        <p:spPr>
          <a:xfrm>
            <a:off x="4687264" y="4969903"/>
            <a:ext cx="2710221" cy="998988"/>
          </a:xfrm>
          <a:prstGeom prst="rect">
            <a:avLst/>
          </a:prstGeom>
          <a:noFill/>
          <a:ln w="25400" cmpd="thickThin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Notched Right Arrow 9"/>
          <p:cNvSpPr/>
          <p:nvPr/>
        </p:nvSpPr>
        <p:spPr>
          <a:xfrm>
            <a:off x="5667183" y="5886834"/>
            <a:ext cx="739149" cy="493740"/>
          </a:xfrm>
          <a:prstGeom prst="notched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639C079-2EFE-4D84-806E-7955B0C24370}"/>
              </a:ext>
            </a:extLst>
          </p:cNvPr>
          <p:cNvSpPr/>
          <p:nvPr/>
        </p:nvSpPr>
        <p:spPr>
          <a:xfrm>
            <a:off x="186027" y="5188578"/>
            <a:ext cx="4167076" cy="111762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B3D2C14-DE7E-403F-A567-F743CD52B2D0}"/>
              </a:ext>
            </a:extLst>
          </p:cNvPr>
          <p:cNvSpPr/>
          <p:nvPr/>
        </p:nvSpPr>
        <p:spPr>
          <a:xfrm>
            <a:off x="528429" y="5176602"/>
            <a:ext cx="3488916" cy="79246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A73EB50-043C-4540-AF9C-19DEEA294074}"/>
              </a:ext>
            </a:extLst>
          </p:cNvPr>
          <p:cNvSpPr/>
          <p:nvPr/>
        </p:nvSpPr>
        <p:spPr>
          <a:xfrm>
            <a:off x="4653595" y="2889807"/>
            <a:ext cx="3488916" cy="79246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B93E69D-50DB-40CA-B426-EB59BDADCCB6}"/>
              </a:ext>
            </a:extLst>
          </p:cNvPr>
          <p:cNvSpPr txBox="1"/>
          <p:nvPr/>
        </p:nvSpPr>
        <p:spPr>
          <a:xfrm>
            <a:off x="7397485" y="4890628"/>
            <a:ext cx="8511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Sitka Banner"/>
              </a:rPr>
              <a:t>…</a:t>
            </a:r>
            <a:endParaRPr lang="en-US" sz="4400" dirty="0">
              <a:latin typeface="Sitka Banner"/>
            </a:endParaRPr>
          </a:p>
        </p:txBody>
      </p:sp>
      <p:sp>
        <p:nvSpPr>
          <p:cNvPr id="55" name="Arrow: Up-Down 70">
            <a:extLst>
              <a:ext uri="{FF2B5EF4-FFF2-40B4-BE49-F238E27FC236}">
                <a16:creationId xmlns:a16="http://schemas.microsoft.com/office/drawing/2014/main" id="{85C81632-58B7-4A19-92F1-A20461E1CE3D}"/>
              </a:ext>
            </a:extLst>
          </p:cNvPr>
          <p:cNvSpPr/>
          <p:nvPr/>
        </p:nvSpPr>
        <p:spPr>
          <a:xfrm rot="19828273">
            <a:off x="7336876" y="3786181"/>
            <a:ext cx="322010" cy="1079285"/>
          </a:xfrm>
          <a:prstGeom prst="upDownArrow">
            <a:avLst/>
          </a:prstGeom>
          <a:gradFill flip="none" rotWithShape="1">
            <a:gsLst>
              <a:gs pos="61492">
                <a:srgbClr val="59A6FF"/>
              </a:gs>
              <a:gs pos="42254">
                <a:srgbClr val="86BEFF"/>
              </a:gs>
              <a:gs pos="2000">
                <a:schemeClr val="bg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673366" y="3682267"/>
            <a:ext cx="1033327" cy="1494335"/>
          </a:xfrm>
          <a:prstGeom prst="straightConnector1">
            <a:avLst/>
          </a:prstGeom>
          <a:ln w="25400">
            <a:solidFill>
              <a:srgbClr val="00B0F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Arrow: Right 45">
            <a:extLst>
              <a:ext uri="{FF2B5EF4-FFF2-40B4-BE49-F238E27FC236}">
                <a16:creationId xmlns:a16="http://schemas.microsoft.com/office/drawing/2014/main" id="{1EBAC2DF-8DBA-4157-908D-CB8F57AE1BBE}"/>
              </a:ext>
            </a:extLst>
          </p:cNvPr>
          <p:cNvSpPr/>
          <p:nvPr/>
        </p:nvSpPr>
        <p:spPr>
          <a:xfrm>
            <a:off x="4246281" y="1785294"/>
            <a:ext cx="477132" cy="518146"/>
          </a:xfrm>
          <a:prstGeom prst="rightArrow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46281" y="1898650"/>
            <a:ext cx="440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Tx</a:t>
            </a:r>
            <a:endParaRPr lang="en-US" sz="1200" dirty="0"/>
          </a:p>
        </p:txBody>
      </p:sp>
      <p:sp>
        <p:nvSpPr>
          <p:cNvPr id="57" name="Arrow: Right 45">
            <a:extLst>
              <a:ext uri="{FF2B5EF4-FFF2-40B4-BE49-F238E27FC236}">
                <a16:creationId xmlns:a16="http://schemas.microsoft.com/office/drawing/2014/main" id="{1EBAC2DF-8DBA-4157-908D-CB8F57AE1BBE}"/>
              </a:ext>
            </a:extLst>
          </p:cNvPr>
          <p:cNvSpPr/>
          <p:nvPr/>
        </p:nvSpPr>
        <p:spPr>
          <a:xfrm>
            <a:off x="8233055" y="1792511"/>
            <a:ext cx="477132" cy="518146"/>
          </a:xfrm>
          <a:prstGeom prst="rightArrow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233055" y="1905867"/>
            <a:ext cx="440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Tx</a:t>
            </a:r>
            <a:endParaRPr lang="en-US" sz="1200" dirty="0"/>
          </a:p>
        </p:txBody>
      </p:sp>
      <p:sp>
        <p:nvSpPr>
          <p:cNvPr id="65" name="TextBox 64"/>
          <p:cNvSpPr txBox="1"/>
          <p:nvPr/>
        </p:nvSpPr>
        <p:spPr>
          <a:xfrm>
            <a:off x="8221783" y="1902056"/>
            <a:ext cx="440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Rx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235780" y="1898649"/>
            <a:ext cx="440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Rx</a:t>
            </a:r>
          </a:p>
        </p:txBody>
      </p:sp>
      <p:sp>
        <p:nvSpPr>
          <p:cNvPr id="67" name="Rectangle 66"/>
          <p:cNvSpPr/>
          <p:nvPr/>
        </p:nvSpPr>
        <p:spPr>
          <a:xfrm>
            <a:off x="4687579" y="4969974"/>
            <a:ext cx="3421579" cy="998988"/>
          </a:xfrm>
          <a:prstGeom prst="rect">
            <a:avLst/>
          </a:prstGeom>
          <a:noFill/>
          <a:ln w="25400" cmpd="thickThin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8109158" y="4535203"/>
            <a:ext cx="1434892" cy="912590"/>
          </a:xfrm>
          <a:prstGeom prst="straightConnector1">
            <a:avLst/>
          </a:prstGeom>
          <a:ln w="25400">
            <a:solidFill>
              <a:srgbClr val="00B0F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itle 1">
            <a:extLst>
              <a:ext uri="{FF2B5EF4-FFF2-40B4-BE49-F238E27FC236}">
                <a16:creationId xmlns:a16="http://schemas.microsoft.com/office/drawing/2014/main" id="{BA738736-5CAC-41F6-ACFB-7CAF6EAF5865}"/>
              </a:ext>
            </a:extLst>
          </p:cNvPr>
          <p:cNvSpPr txBox="1">
            <a:spLocks/>
          </p:cNvSpPr>
          <p:nvPr/>
        </p:nvSpPr>
        <p:spPr bwMode="gray">
          <a:xfrm>
            <a:off x="629587" y="266272"/>
            <a:ext cx="11268534" cy="99677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Develop library of SW-defined radio modems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6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39" grpId="0" animBg="1"/>
      <p:bldP spid="40" grpId="0" animBg="1"/>
      <p:bldP spid="7" grpId="0"/>
      <p:bldP spid="44" grpId="0"/>
      <p:bldP spid="45" grpId="0"/>
      <p:bldP spid="8" grpId="0" animBg="1"/>
      <p:bldP spid="10" grpId="0" animBg="1"/>
      <p:bldP spid="12" grpId="0" animBg="1"/>
      <p:bldP spid="49" grpId="0" animBg="1"/>
      <p:bldP spid="50" grpId="0"/>
      <p:bldP spid="55" grpId="0" animBg="1"/>
      <p:bldP spid="51" grpId="0" animBg="1"/>
      <p:bldP spid="19" grpId="0"/>
      <p:bldP spid="57" grpId="0" animBg="1"/>
      <p:bldP spid="60" grpId="0"/>
      <p:bldP spid="65" grpId="0"/>
      <p:bldP spid="66" grpId="0"/>
      <p:bldP spid="67" grpId="0" animBg="1"/>
      <p:bldP spid="67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4993" y="211389"/>
            <a:ext cx="35040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ASK</a:t>
            </a:r>
            <a:r>
              <a:rPr lang="en-US" dirty="0"/>
              <a:t>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464993" y="211389"/>
            <a:ext cx="35040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FSK</a:t>
            </a:r>
            <a:r>
              <a:rPr lang="en-US" dirty="0"/>
              <a:t>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250412" y="211384"/>
            <a:ext cx="35040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PSK</a:t>
            </a:r>
            <a:r>
              <a:rPr lang="en-US" dirty="0"/>
              <a:t> </a:t>
            </a:r>
          </a:p>
        </p:txBody>
      </p:sp>
      <p:sp>
        <p:nvSpPr>
          <p:cNvPr id="42" name="Rectangle 41"/>
          <p:cNvSpPr/>
          <p:nvPr/>
        </p:nvSpPr>
        <p:spPr bwMode="gray">
          <a:xfrm>
            <a:off x="4369057" y="1344230"/>
            <a:ext cx="3504051" cy="4539461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ea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66231" y="4392074"/>
            <a:ext cx="328397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Frequency </a:t>
            </a:r>
            <a:r>
              <a:rPr lang="en-US" u="sng" dirty="0"/>
              <a:t>Shift Key:</a:t>
            </a:r>
          </a:p>
          <a:p>
            <a:endParaRPr lang="en-US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Good noise immunity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More bandwidth efficient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More complex design than ASK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1" name="Rectangle 40"/>
          <p:cNvSpPr/>
          <p:nvPr/>
        </p:nvSpPr>
        <p:spPr bwMode="gray">
          <a:xfrm>
            <a:off x="8171389" y="1344230"/>
            <a:ext cx="3504052" cy="45394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ea typeface="Verdana" panose="020B060403050404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8401295" y="1571772"/>
            <a:ext cx="3166670" cy="2692879"/>
            <a:chOff x="4689985" y="1411181"/>
            <a:chExt cx="3166670" cy="269287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3"/>
            <a:srcRect l="3434" t="6480" b="54009"/>
            <a:stretch/>
          </p:blipFill>
          <p:spPr>
            <a:xfrm>
              <a:off x="4689985" y="2912174"/>
              <a:ext cx="3166669" cy="1191886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4689987" y="1411181"/>
              <a:ext cx="3166668" cy="1249532"/>
              <a:chOff x="4689987" y="1411181"/>
              <a:chExt cx="3166668" cy="1249532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 rotWithShape="1">
              <a:blip r:embed="rId3"/>
              <a:srcRect l="3434" t="54162"/>
              <a:stretch/>
            </p:blipFill>
            <p:spPr>
              <a:xfrm>
                <a:off x="4689987" y="1530096"/>
                <a:ext cx="3166668" cy="1130617"/>
              </a:xfrm>
              <a:prstGeom prst="rect">
                <a:avLst/>
              </a:prstGeom>
            </p:spPr>
          </p:pic>
          <p:cxnSp>
            <p:nvCxnSpPr>
              <p:cNvPr id="22" name="Straight Connector 21"/>
              <p:cNvCxnSpPr/>
              <p:nvPr/>
            </p:nvCxnSpPr>
            <p:spPr>
              <a:xfrm>
                <a:off x="6331974" y="1792537"/>
                <a:ext cx="1026919" cy="8160"/>
              </a:xfrm>
              <a:prstGeom prst="line">
                <a:avLst/>
              </a:prstGeom>
              <a:ln w="28575">
                <a:solidFill>
                  <a:srgbClr val="FFC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190101" y="1784377"/>
                <a:ext cx="1026918" cy="8160"/>
              </a:xfrm>
              <a:prstGeom prst="line">
                <a:avLst/>
              </a:prstGeom>
              <a:ln w="28575">
                <a:solidFill>
                  <a:srgbClr val="00B050"/>
                </a:solidFill>
                <a:headEnd type="none"/>
                <a:tailEnd type="triangle"/>
              </a:ln>
              <a:scene3d>
                <a:camera prst="orthographicFront">
                  <a:rot lat="0" lon="0" rev="108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ECDFD00-FA2C-4D9F-8263-4050539891D5}"/>
                  </a:ext>
                </a:extLst>
              </p:cNvPr>
              <p:cNvSpPr txBox="1"/>
              <p:nvPr/>
            </p:nvSpPr>
            <p:spPr>
              <a:xfrm>
                <a:off x="5773414" y="1411181"/>
                <a:ext cx="232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ECDFD00-FA2C-4D9F-8263-4050539891D5}"/>
                  </a:ext>
                </a:extLst>
              </p:cNvPr>
              <p:cNvSpPr txBox="1"/>
              <p:nvPr/>
            </p:nvSpPr>
            <p:spPr>
              <a:xfrm>
                <a:off x="6613652" y="1411354"/>
                <a:ext cx="232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C000"/>
                    </a:solidFill>
                  </a:rPr>
                  <a:t>1</a:t>
                </a:r>
              </a:p>
            </p:txBody>
          </p:sp>
        </p:grpSp>
      </p:grpSp>
      <p:sp>
        <p:nvSpPr>
          <p:cNvPr id="27" name="TextBox 26"/>
          <p:cNvSpPr txBox="1"/>
          <p:nvPr/>
        </p:nvSpPr>
        <p:spPr>
          <a:xfrm>
            <a:off x="8401297" y="4393061"/>
            <a:ext cx="32839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Phase </a:t>
            </a:r>
            <a:r>
              <a:rPr lang="en-US" u="sng" dirty="0"/>
              <a:t>Shift Key:</a:t>
            </a:r>
          </a:p>
          <a:p>
            <a:endParaRPr lang="en-US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Good noise immunity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Slightly more bandwidth efficient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More complex design than FSK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More Power Consumption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4" name="Rectangle 23"/>
          <p:cNvSpPr/>
          <p:nvPr/>
        </p:nvSpPr>
        <p:spPr bwMode="gray">
          <a:xfrm>
            <a:off x="575970" y="1344230"/>
            <a:ext cx="3504052" cy="45394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ea typeface="Verdana" panose="020B060403050404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6009" y="4392074"/>
            <a:ext cx="3283974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Amplitude </a:t>
            </a:r>
            <a:r>
              <a:rPr lang="en-US" u="sng" dirty="0"/>
              <a:t>Shift Key:</a:t>
            </a:r>
          </a:p>
          <a:p>
            <a:endParaRPr lang="en-US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Bad noise immunity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Less bandwidth efficient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Simple design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" t="3898" r="10163" b="64162"/>
          <a:stretch/>
        </p:blipFill>
        <p:spPr bwMode="auto">
          <a:xfrm>
            <a:off x="805512" y="1690008"/>
            <a:ext cx="3044968" cy="1140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ECDFD00-FA2C-4D9F-8263-4050539891D5}"/>
              </a:ext>
            </a:extLst>
          </p:cNvPr>
          <p:cNvSpPr txBox="1"/>
          <p:nvPr/>
        </p:nvSpPr>
        <p:spPr>
          <a:xfrm>
            <a:off x="3116406" y="1864809"/>
            <a:ext cx="23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CDFD00-FA2C-4D9F-8263-4050539891D5}"/>
              </a:ext>
            </a:extLst>
          </p:cNvPr>
          <p:cNvSpPr txBox="1"/>
          <p:nvPr/>
        </p:nvSpPr>
        <p:spPr>
          <a:xfrm>
            <a:off x="2097747" y="1864808"/>
            <a:ext cx="23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35" name="Notched Right Arrow 34"/>
          <p:cNvSpPr/>
          <p:nvPr/>
        </p:nvSpPr>
        <p:spPr>
          <a:xfrm>
            <a:off x="5740424" y="5784914"/>
            <a:ext cx="871344" cy="542969"/>
          </a:xfrm>
          <a:prstGeom prst="notched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" t="46203" r="5488" b="3300"/>
          <a:stretch/>
        </p:blipFill>
        <p:spPr bwMode="auto">
          <a:xfrm>
            <a:off x="807863" y="3129915"/>
            <a:ext cx="3044968" cy="119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058F294-DD79-413C-963C-DCFC6C6C2589}"/>
              </a:ext>
            </a:extLst>
          </p:cNvPr>
          <p:cNvPicPr/>
          <p:nvPr/>
        </p:nvPicPr>
        <p:blipFill rotWithShape="1">
          <a:blip r:embed="rId5"/>
          <a:srcRect l="4865" t="49959" r="32074" b="4051"/>
          <a:stretch/>
        </p:blipFill>
        <p:spPr>
          <a:xfrm>
            <a:off x="4551871" y="3101340"/>
            <a:ext cx="2905286" cy="1191888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3B3654ED-2E8A-45BC-9844-072F9F6C0E2E}"/>
              </a:ext>
            </a:extLst>
          </p:cNvPr>
          <p:cNvGrpSpPr/>
          <p:nvPr/>
        </p:nvGrpSpPr>
        <p:grpSpPr>
          <a:xfrm>
            <a:off x="4624620" y="1637064"/>
            <a:ext cx="2834640" cy="2167969"/>
            <a:chOff x="3455981" y="1817999"/>
            <a:chExt cx="5336376" cy="3531710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058F294-DD79-413C-963C-DCFC6C6C2589}"/>
                </a:ext>
              </a:extLst>
            </p:cNvPr>
            <p:cNvPicPr/>
            <p:nvPr/>
          </p:nvPicPr>
          <p:blipFill rotWithShape="1">
            <a:blip r:embed="rId5"/>
            <a:srcRect l="4760" t="4770" r="8923" b="58149"/>
            <a:stretch/>
          </p:blipFill>
          <p:spPr>
            <a:xfrm>
              <a:off x="3455981" y="1920870"/>
              <a:ext cx="5336376" cy="1841821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ECDFD00-FA2C-4D9F-8263-4050539891D5}"/>
                </a:ext>
              </a:extLst>
            </p:cNvPr>
            <p:cNvSpPr txBox="1"/>
            <p:nvPr/>
          </p:nvSpPr>
          <p:spPr>
            <a:xfrm>
              <a:off x="4675030" y="1817999"/>
              <a:ext cx="437883" cy="752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CD6622C-4BD8-46FD-9E95-2A7414A3863C}"/>
                </a:ext>
              </a:extLst>
            </p:cNvPr>
            <p:cNvSpPr txBox="1"/>
            <p:nvPr/>
          </p:nvSpPr>
          <p:spPr>
            <a:xfrm>
              <a:off x="5719292" y="1817999"/>
              <a:ext cx="315534" cy="752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C000"/>
                  </a:solidFill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1EE8996-70E4-41C2-9238-A18C305EEB3D}"/>
                </a:ext>
              </a:extLst>
            </p:cNvPr>
            <p:cNvSpPr/>
            <p:nvPr/>
          </p:nvSpPr>
          <p:spPr>
            <a:xfrm>
              <a:off x="5719293" y="4072427"/>
              <a:ext cx="283334" cy="1268568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268F29E-BBA1-4AC6-8F2E-542A49753886}"/>
                </a:ext>
              </a:extLst>
            </p:cNvPr>
            <p:cNvSpPr/>
            <p:nvPr/>
          </p:nvSpPr>
          <p:spPr>
            <a:xfrm>
              <a:off x="6131490" y="4081139"/>
              <a:ext cx="283334" cy="1268570"/>
            </a:xfrm>
            <a:prstGeom prst="ellipse">
              <a:avLst/>
            </a:prstGeom>
            <a:noFill/>
            <a:ln>
              <a:solidFill>
                <a:srgbClr val="FEB8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9A19C7C-E0C6-4620-B627-0BAE98AF7561}"/>
                </a:ext>
              </a:extLst>
            </p:cNvPr>
            <p:cNvCxnSpPr>
              <a:cxnSpLocks/>
              <a:stCxn id="51" idx="0"/>
            </p:cNvCxnSpPr>
            <p:nvPr/>
          </p:nvCxnSpPr>
          <p:spPr>
            <a:xfrm flipH="1" flipV="1">
              <a:off x="4893972" y="2570070"/>
              <a:ext cx="966989" cy="1502357"/>
            </a:xfrm>
            <a:prstGeom prst="straightConnector1">
              <a:avLst/>
            </a:prstGeom>
            <a:ln w="31750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99B5C21-10C1-4C13-A188-47E0C4CAD12C}"/>
                </a:ext>
              </a:extLst>
            </p:cNvPr>
            <p:cNvCxnSpPr>
              <a:cxnSpLocks/>
              <a:stCxn id="52" idx="0"/>
            </p:cNvCxnSpPr>
            <p:nvPr/>
          </p:nvCxnSpPr>
          <p:spPr>
            <a:xfrm flipH="1" flipV="1">
              <a:off x="6002627" y="2570070"/>
              <a:ext cx="270531" cy="1511069"/>
            </a:xfrm>
            <a:prstGeom prst="straightConnector1">
              <a:avLst/>
            </a:prstGeom>
            <a:ln w="31750">
              <a:solidFill>
                <a:srgbClr val="FEB857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1256412" y="1369408"/>
            <a:ext cx="2147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Time Domain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701805" y="1357170"/>
            <a:ext cx="2365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Constellation Domain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264386" y="2861978"/>
            <a:ext cx="2147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Frequency Domain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984919" y="2816369"/>
            <a:ext cx="2147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Frequency Domain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910694" y="2768740"/>
            <a:ext cx="2147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Frequency Domain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5340" y="5915663"/>
            <a:ext cx="3397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Sitka Banner"/>
              </a:rPr>
              <a:t>-------------------------  binary digits 1,0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itka Banner"/>
              </a:rPr>
              <a:t>-------------------------  modulated signal</a:t>
            </a:r>
          </a:p>
        </p:txBody>
      </p:sp>
      <p:sp>
        <p:nvSpPr>
          <p:cNvPr id="40" name="TextBox 39">
            <a:extLst/>
          </p:cNvPr>
          <p:cNvSpPr txBox="1"/>
          <p:nvPr/>
        </p:nvSpPr>
        <p:spPr>
          <a:xfrm>
            <a:off x="5333046" y="3688459"/>
            <a:ext cx="657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00B050"/>
                </a:solidFill>
              </a:rPr>
              <a:t>25KHz</a:t>
            </a:r>
          </a:p>
        </p:txBody>
      </p:sp>
      <p:sp>
        <p:nvSpPr>
          <p:cNvPr id="43" name="TextBox 42">
            <a:extLst/>
          </p:cNvPr>
          <p:cNvSpPr txBox="1"/>
          <p:nvPr/>
        </p:nvSpPr>
        <p:spPr>
          <a:xfrm>
            <a:off x="6108218" y="3685091"/>
            <a:ext cx="6344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FEB857"/>
                </a:solidFill>
              </a:rPr>
              <a:t>35KHz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37F598-D3F6-4E97-95B3-BC7F3317B784}"/>
              </a:ext>
            </a:extLst>
          </p:cNvPr>
          <p:cNvSpPr txBox="1"/>
          <p:nvPr/>
        </p:nvSpPr>
        <p:spPr>
          <a:xfrm>
            <a:off x="4984919" y="1364886"/>
            <a:ext cx="2147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Time Domain</a:t>
            </a:r>
          </a:p>
        </p:txBody>
      </p:sp>
    </p:spTree>
    <p:extLst>
      <p:ext uri="{BB962C8B-B14F-4D97-AF65-F5344CB8AC3E}">
        <p14:creationId xmlns:p14="http://schemas.microsoft.com/office/powerpoint/2010/main" val="40655925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42B0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42B0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42B0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>
            <a:extLst>
              <a:ext uri="{FF2B5EF4-FFF2-40B4-BE49-F238E27FC236}">
                <a16:creationId xmlns:a16="http://schemas.microsoft.com/office/drawing/2014/main" id="{00760B8C-CEA2-4DD5-8721-C9F88534F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35" y="1725561"/>
            <a:ext cx="5546829" cy="441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C9D62E-DB47-4653-AFD7-6744677FC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1B6F56-98AD-4F68-8D46-AB8A88D4A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2"/>
            <a:fld id="{8D7026E9-6606-4B7C-9DC5-0640007BDBAE}" type="slidenum">
              <a:rPr lang="en-US" smtClean="0"/>
              <a:pPr lvl="2"/>
              <a:t>9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24C5F15-3BF1-48F7-B1E5-73DFA7747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49890" y="1430594"/>
            <a:ext cx="3013772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Modulation (TX)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341807" y="1430594"/>
            <a:ext cx="3013772" cy="294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De-modulation (RX)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807" y="2084435"/>
            <a:ext cx="5231478" cy="4061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0A89E599-5FDB-4D0E-B1E6-ED4CCB1B0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06" y="3305107"/>
            <a:ext cx="941282" cy="300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3683A8-467B-4FBA-9A3B-2FD7E0B83080}"/>
              </a:ext>
            </a:extLst>
          </p:cNvPr>
          <p:cNvCxnSpPr>
            <a:cxnSpLocks/>
          </p:cNvCxnSpPr>
          <p:nvPr/>
        </p:nvCxnSpPr>
        <p:spPr>
          <a:xfrm>
            <a:off x="1185567" y="3469469"/>
            <a:ext cx="504496" cy="0"/>
          </a:xfrm>
          <a:prstGeom prst="straightConnector1">
            <a:avLst/>
          </a:prstGeom>
          <a:ln w="31750">
            <a:solidFill>
              <a:srgbClr val="40404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1FF1D23-8452-4DD9-803C-1FE6AC918DE7}"/>
              </a:ext>
            </a:extLst>
          </p:cNvPr>
          <p:cNvSpPr/>
          <p:nvPr/>
        </p:nvSpPr>
        <p:spPr>
          <a:xfrm>
            <a:off x="113512" y="3305107"/>
            <a:ext cx="1576551" cy="3714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F54B681-31FB-4F2B-AE70-E4CD175F001D}"/>
              </a:ext>
            </a:extLst>
          </p:cNvPr>
          <p:cNvSpPr txBox="1">
            <a:spLocks/>
          </p:cNvSpPr>
          <p:nvPr/>
        </p:nvSpPr>
        <p:spPr bwMode="gray">
          <a:xfrm>
            <a:off x="629587" y="266272"/>
            <a:ext cx="11268534" cy="99677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A deeper look into FSK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08541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Biotronik_BIOTRONIK-BLUE">
  <a:themeElements>
    <a:clrScheme name="Biotronic (Biotronic Blue)">
      <a:dk1>
        <a:srgbClr val="00234C"/>
      </a:dk1>
      <a:lt1>
        <a:sysClr val="window" lastClr="FFFFFF"/>
      </a:lt1>
      <a:dk2>
        <a:srgbClr val="000000"/>
      </a:dk2>
      <a:lt2>
        <a:srgbClr val="666666"/>
      </a:lt2>
      <a:accent1>
        <a:srgbClr val="00234C"/>
      </a:accent1>
      <a:accent2>
        <a:srgbClr val="587992"/>
      </a:accent2>
      <a:accent3>
        <a:srgbClr val="8E9295"/>
      </a:accent3>
      <a:accent4>
        <a:srgbClr val="C3DCE0"/>
      </a:accent4>
      <a:accent5>
        <a:srgbClr val="7CB2BB"/>
      </a:accent5>
      <a:accent6>
        <a:srgbClr val="A3C9CF"/>
      </a:accent6>
      <a:hlink>
        <a:srgbClr val="00234C"/>
      </a:hlink>
      <a:folHlink>
        <a:srgbClr val="808080"/>
      </a:folHlink>
    </a:clrScheme>
    <a:fontScheme name="Biotronik">
      <a:majorFont>
        <a:latin typeface="Verdana"/>
        <a:ea typeface=""/>
        <a:cs typeface="Verdana"/>
      </a:majorFont>
      <a:minorFont>
        <a:latin typeface="Verdana"/>
        <a:ea typeface=""/>
        <a:cs typeface="Verdana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Diagrammfarbe1">
      <a:srgbClr val="00234C"/>
    </a:custClr>
    <a:custClr name="Diagrammfarbe2">
      <a:srgbClr val="587992"/>
    </a:custClr>
    <a:custClr name="Diagrammfarbe3">
      <a:srgbClr val="8E9295"/>
    </a:custClr>
    <a:custClr name="Diagrammfarbe4">
      <a:srgbClr val="1C4E86"/>
    </a:custClr>
    <a:custClr name="Diagrammfarbe5">
      <a:srgbClr val="829FB4"/>
    </a:custClr>
    <a:custClr name="Diagrammfarbe6">
      <a:srgbClr val="404040"/>
    </a:custClr>
    <a:custClr name="Diagrammfarbe7">
      <a:srgbClr val="658EBF"/>
    </a:custClr>
    <a:custClr name="Diagrammfarbe8">
      <a:srgbClr val="344956"/>
    </a:custClr>
    <a:custClr name="Diagrammfarbe9">
      <a:srgbClr val="BABABA"/>
    </a:custClr>
    <a:custClr name="Platzhalter">
      <a:srgbClr val="FFFFFF"/>
    </a:custClr>
    <a:custClr name="Blue">
      <a:srgbClr val="00209F"/>
    </a:custClr>
    <a:custClr name="Azure">
      <a:srgbClr val="00A7D8"/>
    </a:custClr>
    <a:custClr name="Patrol">
      <a:srgbClr val="0C8CAC"/>
    </a:custClr>
    <a:custClr name="SeaGreen">
      <a:srgbClr val="7CB2BB"/>
    </a:custClr>
    <a:custClr name="DarkGreen">
      <a:srgbClr val="289728"/>
    </a:custClr>
    <a:custClr name="YellowGreen">
      <a:srgbClr val="B9D300"/>
    </a:custClr>
    <a:custClr name="Orange">
      <a:srgbClr val="FF7300"/>
    </a:custClr>
    <a:custClr name="Red">
      <a:srgbClr val="F42941"/>
    </a:custClr>
    <a:custClr name="DarkRed">
      <a:srgbClr val="9E1B34"/>
    </a:custClr>
    <a:custClr name="Purple">
      <a:srgbClr val="970076"/>
    </a:custClr>
    <a:custClr name="Blue70">
      <a:srgbClr val="5264BB"/>
    </a:custClr>
    <a:custClr name="Azure70">
      <a:srgbClr val="51C1E3"/>
    </a:custClr>
    <a:custClr name="Patrol70">
      <a:srgbClr val="57AEC4"/>
    </a:custClr>
    <a:custClr name="SeaGreen70">
      <a:srgbClr val="A3C9CF"/>
    </a:custClr>
    <a:custClr name="DarkGreen70">
      <a:srgbClr val="67B66B"/>
    </a:custClr>
    <a:custClr name="YellowGreen70">
      <a:srgbClr val="CDE05D"/>
    </a:custClr>
    <a:custClr name="Orange70">
      <a:srgbClr val="FEB857"/>
    </a:custClr>
    <a:custClr name="Red70">
      <a:srgbClr val="F76A7A"/>
    </a:custClr>
    <a:custClr name="DarkRed70">
      <a:srgbClr val="BB5F71"/>
    </a:custClr>
    <a:custClr name="Purple70">
      <a:srgbClr val="B6509E"/>
    </a:custClr>
    <a:custClr name="Blue45">
      <a:srgbClr val="8F9BD3"/>
    </a:custClr>
    <a:custClr name="Azure45">
      <a:srgbClr val="8FD7ED"/>
    </a:custClr>
    <a:custClr name="Patrol45">
      <a:srgbClr val="92CBD9"/>
    </a:custClr>
    <a:custClr name="SeaGreen45">
      <a:srgbClr val="C3DCE0"/>
    </a:custClr>
    <a:custClr name="DarkGreen45">
      <a:srgbClr val="9DD09F"/>
    </a:custClr>
    <a:custClr name="YellowGreen45">
      <a:srgbClr val="DFEB96"/>
    </a:custClr>
    <a:custClr name="Orange45">
      <a:srgbClr val="FFD192"/>
    </a:custClr>
    <a:custClr name="Red45">
      <a:srgbClr val="FA9EA9"/>
    </a:custClr>
    <a:custClr name="DarkRed45">
      <a:srgbClr val="D398A3"/>
    </a:custClr>
    <a:custClr name="Purple45">
      <a:srgbClr val="D08EC0"/>
    </a:custClr>
    <a:custClr name="BluePurple">
      <a:srgbClr val="3A3481"/>
    </a:custClr>
    <a:custClr name="BluePurple70">
      <a:srgbClr val="7571A6"/>
    </a:custClr>
    <a:custClr name="BluePurple45">
      <a:srgbClr val="A6A3C5"/>
    </a:custClr>
  </a:custClr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9346</TotalTime>
  <Words>2167</Words>
  <Application>Microsoft Office PowerPoint</Application>
  <PresentationFormat>Custom</PresentationFormat>
  <Paragraphs>692</Paragraphs>
  <Slides>37</Slides>
  <Notes>35</Notes>
  <HiddenSlides>8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Sitka Banner</vt:lpstr>
      <vt:lpstr>Sitka Text</vt:lpstr>
      <vt:lpstr>Verdana</vt:lpstr>
      <vt:lpstr>Wingdings</vt:lpstr>
      <vt:lpstr>Biotronik_BIOTRONIK-BLUE</vt:lpstr>
      <vt:lpstr>A Modem Testbed for Body Area Network (BAN) Communication</vt:lpstr>
      <vt:lpstr>The present cardiac rhythm management (CRM) market </vt:lpstr>
      <vt:lpstr>The value of BAN communication in CRM products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Deeper Look into FSK</vt:lpstr>
      <vt:lpstr>A Deeper Look into FSK</vt:lpstr>
      <vt:lpstr>A Deeper Look into FSK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Testing Result – Screenshot example</vt:lpstr>
      <vt:lpstr>PowerPoint Presentation</vt:lpstr>
      <vt:lpstr>Testing Result – Parameters that influence Galvanic Accuracy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Birgit</dc:creator>
  <cp:lastModifiedBy>Yifang Chen</cp:lastModifiedBy>
  <cp:revision>331</cp:revision>
  <dcterms:created xsi:type="dcterms:W3CDTF">2014-01-31T08:34:04Z</dcterms:created>
  <dcterms:modified xsi:type="dcterms:W3CDTF">2017-08-04T09:00:42Z</dcterms:modified>
  <cp:version>V01</cp:version>
</cp:coreProperties>
</file>